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31800" indent="-2159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647700" indent="-2159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863600" indent="-2159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079500" indent="-2159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68" autoAdjust="0"/>
  </p:normalViewPr>
  <p:slideViewPr>
    <p:cSldViewPr>
      <p:cViewPr varScale="1">
        <p:scale>
          <a:sx n="54" d="100"/>
          <a:sy n="54" d="100"/>
        </p:scale>
        <p:origin x="-166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7500" y="1006475"/>
            <a:ext cx="4594225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405437" cy="38242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</p:spTree>
    <p:extLst>
      <p:ext uri="{BB962C8B-B14F-4D97-AF65-F5344CB8AC3E}">
        <p14:creationId xmlns:p14="http://schemas.microsoft.com/office/powerpoint/2010/main" val="138049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fr-F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Box 2"/>
              <p:cNvSpPr>
                <a:spLocks noGrp="1" noChangeArrowheads="1"/>
              </p:cNvSpPr>
              <p:nvPr>
                <p:ph type="body"/>
              </p:nvPr>
            </p:nvSpPr>
            <p:spPr>
              <a:xfrm>
                <a:off x="1185863" y="4787900"/>
                <a:ext cx="5407025" cy="3825875"/>
              </a:xfrm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  <a:defRPr/>
                </a:pPr>
                <a:r>
                  <a:rPr lang="en-US" sz="1200" b="1" kern="1200" dirty="0" smtClean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Figure </a:t>
                </a:r>
                <a:r>
                  <a:rPr lang="en-US" sz="1200" b="1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3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The modelled δ</a:t>
                </a:r>
                <a:r>
                  <a:rPr lang="en-US" sz="1200" kern="1200" baseline="300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15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N value of the silicate mantle as a function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AT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</m:ctrlPr>
                      </m:sSubSupPr>
                      <m:e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𝐷</m:t>
                        </m:r>
                      </m:e>
                      <m:sub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𝑁</m:t>
                        </m:r>
                      </m:sub>
                      <m:sup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𝑚𝑒𝑡𝑎𝑙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/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𝑠𝑖𝑙𝑖𝑐𝑎𝑡𝑒</m:t>
                        </m:r>
                      </m:sup>
                    </m:sSubSup>
                  </m:oMath>
                </a14:m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, just after complete core-mantle separation, using the Rayleigh distillation model (Eq. 5) and the relationship between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AT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</m:ctrlPr>
                      </m:sSubSupPr>
                      <m:e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𝑓</m:t>
                        </m:r>
                      </m:e>
                      <m:sub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𝑁</m:t>
                        </m:r>
                      </m:sub>
                      <m:sup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𝑚𝑎𝑛𝑡𝑙𝑒</m:t>
                        </m:r>
                      </m:sup>
                    </m:sSubSup>
                  </m:oMath>
                </a14:m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AT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</m:ctrlPr>
                      </m:sSubSupPr>
                      <m:e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𝐷</m:t>
                        </m:r>
                      </m:e>
                      <m:sub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𝑁</m:t>
                        </m:r>
                      </m:sub>
                      <m:sup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𝑚𝑒𝑡𝑎𝑙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/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𝑠𝑖𝑙𝑖𝑐𝑎𝑡𝑒</m:t>
                        </m:r>
                      </m:sup>
                    </m:sSubSup>
                  </m:oMath>
                </a14:m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(</a:t>
                </a:r>
                <a:r>
                  <a:rPr lang="en-US" sz="1200" kern="1200" dirty="0" err="1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Eqs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. 6 and 7). Three different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</m:ctrlPr>
                      </m:sSupPr>
                      <m:e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𝛿</m:t>
                        </m:r>
                      </m:e>
                      <m:sup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15</m:t>
                        </m:r>
                      </m:sup>
                    </m:sSup>
                    <m:sSup>
                      <m:sSupPr>
                        <m:ctrlPr>
                          <a:rPr lang="de-AT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</m:ctrlPr>
                      </m:sSupPr>
                      <m:e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𝑁</m:t>
                        </m:r>
                      </m:e>
                      <m:sup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𝐵𝐸</m:t>
                        </m:r>
                      </m:sup>
                    </m:sSup>
                  </m:oMath>
                </a14:m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values are used: the lowest value (−45 ‰) is the lowest value observed so far for Earth’s mantle and enstatite chondrites (Grady </a:t>
                </a:r>
                <a:r>
                  <a:rPr lang="en-US" sz="1200" i="1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et al.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, 1986; </a:t>
                </a:r>
                <a:r>
                  <a:rPr lang="en-US" sz="1200" kern="1200" dirty="0" err="1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Palot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</a:t>
                </a:r>
                <a:r>
                  <a:rPr lang="en-US" sz="1200" i="1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et al.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, 2012); the values of −25 ‰ and −15 ‰ correspond to the average and highest δ</a:t>
                </a:r>
                <a:r>
                  <a:rPr lang="en-US" sz="1200" kern="1200" baseline="300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15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N values of enstatite chondrites</a:t>
                </a:r>
                <a:r>
                  <a:rPr lang="en-US" sz="1200" kern="1200" baseline="300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(Grady </a:t>
                </a:r>
                <a:r>
                  <a:rPr lang="en-US" sz="1200" i="1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et al.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, 1986), respectively. Two different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</m:ctrlPr>
                      </m:sSupPr>
                      <m:e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∆</m:t>
                        </m:r>
                      </m:e>
                      <m:sup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15</m:t>
                        </m:r>
                      </m:sup>
                    </m:sSup>
                    <m:sSup>
                      <m:sSupPr>
                        <m:ctrlPr>
                          <a:rPr lang="de-AT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</m:ctrlPr>
                      </m:sSupPr>
                      <m:e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𝑁</m:t>
                        </m:r>
                      </m:e>
                      <m:sup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𝑚𝑒𝑡𝑎𝑙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−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𝑠𝑖𝑙𝑖𝑐𝑎𝑡𝑒</m:t>
                        </m:r>
                      </m:sup>
                    </m:sSup>
                  </m:oMath>
                </a14:m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values of −2 ‰ and −5 ‰ are used for the dashed lines and solid lines, respectively. The gray box represents the main range of δ</a:t>
                </a:r>
                <a:r>
                  <a:rPr lang="en-US" sz="1200" kern="1200" baseline="300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15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N values observed for the silicate mantle</a:t>
                </a:r>
                <a:r>
                  <a:rPr lang="en-US" sz="1200" kern="1200" baseline="-250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(Marty and </a:t>
                </a:r>
                <a:r>
                  <a:rPr lang="en-US" sz="1200" kern="1200" dirty="0" err="1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Dauphas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, 2003; </a:t>
                </a:r>
                <a:r>
                  <a:rPr lang="en-US" sz="1200" kern="1200" dirty="0" err="1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Palot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</a:t>
                </a:r>
                <a:r>
                  <a:rPr lang="en-US" sz="1200" i="1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et al.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, 2012; </a:t>
                </a:r>
                <a:r>
                  <a:rPr lang="en-US" sz="1200" kern="1200" dirty="0" err="1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Cartigny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and Marty, 2013), which may be produced from the average nitrogen isotopic composition of enstatite chondrites by core-mantle separation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AT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</m:ctrlPr>
                      </m:sSubSupPr>
                      <m:e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𝐷</m:t>
                        </m:r>
                      </m:e>
                      <m:sub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𝑁</m:t>
                        </m:r>
                      </m:sub>
                      <m:sup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𝑚𝑒𝑡𝑎𝑙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/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Times New Roman" charset="0"/>
                            <a:ea typeface="ＭＳ Ｐゴシック" charset="0"/>
                            <a:cs typeface="ＭＳ Ｐゴシック" charset="0"/>
                          </a:rPr>
                          <m:t>𝑠𝑖𝑙𝑖𝑐𝑎𝑡𝑒</m:t>
                        </m:r>
                      </m:sup>
                    </m:sSubSup>
                  </m:oMath>
                </a14:m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between 5 and 20. </a:t>
                </a:r>
                <a:endParaRPr lang="de-AT" sz="1200" kern="1200">
                  <a:solidFill>
                    <a:srgbClr val="000000"/>
                  </a:solidFill>
                  <a:effectLst/>
                  <a:latin typeface="Times New Roman" charset="0"/>
                  <a:ea typeface="ＭＳ Ｐゴシック" charset="0"/>
                  <a:cs typeface="ＭＳ Ｐゴシック" charset="0"/>
                </a:endParaRPr>
              </a:p>
              <a:p>
                <a:pPr>
                  <a:defRPr/>
                </a:pPr>
                <a:endParaRPr lang="de-AT" dirty="0"/>
              </a:p>
            </p:txBody>
          </p:sp>
        </mc:Choice>
        <mc:Fallback>
          <p:sp>
            <p:nvSpPr>
              <p:cNvPr id="2" name="Text Box 2"/>
              <p:cNvSpPr>
                <a:spLocks noGrp="1" noChangeArrowheads="1"/>
              </p:cNvSpPr>
              <p:nvPr>
                <p:ph type="body"/>
              </p:nvPr>
            </p:nvSpPr>
            <p:spPr>
              <a:xfrm>
                <a:off x="1185863" y="4787900"/>
                <a:ext cx="5407025" cy="3825875"/>
              </a:xfr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  <a:defRPr/>
                </a:pPr>
                <a:r>
                  <a:rPr lang="en-US" sz="1200" b="1" kern="1200" dirty="0" smtClean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Figure </a:t>
                </a:r>
                <a:r>
                  <a:rPr lang="en-US" sz="1200" b="1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3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The modelled δ</a:t>
                </a:r>
                <a:r>
                  <a:rPr lang="en-US" sz="1200" kern="1200" baseline="300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15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N value of the silicate mantle as a function of 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𝐷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_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𝑁^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(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𝑚𝑒𝑡𝑎𝑙/𝑠𝑖𝑙𝑖𝑐𝑎𝑡𝑒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)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, just after complete core-mantle separation, using the Rayleigh distillation model (Eq. 5) and the relationship between 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𝑓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_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𝑁^𝑚𝑎𝑛𝑡𝑙𝑒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and 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𝐷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_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𝑁^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(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𝑚𝑒𝑡𝑎𝑙/𝑠𝑖𝑙𝑖𝑐𝑎𝑡𝑒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)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(</a:t>
                </a:r>
                <a:r>
                  <a:rPr lang="en-US" sz="1200" kern="1200" dirty="0" err="1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Eqs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. 6 and 7). Three different 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𝛿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^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15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𝑁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^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𝐵𝐸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values are used: the lowest value (−45 ‰) is the lowest value observed so far for Earth’s mantle and enstatite chondrites (Grady </a:t>
                </a:r>
                <a:r>
                  <a:rPr lang="en-US" sz="1200" i="1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et al.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, 1986; </a:t>
                </a:r>
                <a:r>
                  <a:rPr lang="en-US" sz="1200" kern="1200" dirty="0" err="1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Palot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</a:t>
                </a:r>
                <a:r>
                  <a:rPr lang="en-US" sz="1200" i="1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et al.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, 2012); the values of −25 ‰ and −15 ‰ correspond to the average and highest δ</a:t>
                </a:r>
                <a:r>
                  <a:rPr lang="en-US" sz="1200" kern="1200" baseline="300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15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N values of enstatite chondrites</a:t>
                </a:r>
                <a:r>
                  <a:rPr lang="en-US" sz="1200" kern="1200" baseline="300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(Grady </a:t>
                </a:r>
                <a:r>
                  <a:rPr lang="en-US" sz="1200" i="1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et al.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, 1986), respectively. Two different 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∆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^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15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𝑁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^(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𝑚𝑒𝑡𝑎𝑙−𝑠𝑖𝑙𝑖𝑐𝑎𝑡𝑒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)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values of −2 ‰ and −5 ‰ are used for the dashed lines and solid lines, respectively. The gray box represents the main range of δ</a:t>
                </a:r>
                <a:r>
                  <a:rPr lang="en-US" sz="1200" kern="1200" baseline="300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15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N values observed for the silicate mantle</a:t>
                </a:r>
                <a:r>
                  <a:rPr lang="en-US" sz="1200" kern="1200" baseline="-250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(Marty and </a:t>
                </a:r>
                <a:r>
                  <a:rPr lang="en-US" sz="1200" kern="1200" dirty="0" err="1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Dauphas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, 2003; </a:t>
                </a:r>
                <a:r>
                  <a:rPr lang="en-US" sz="1200" kern="1200" dirty="0" err="1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Palot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</a:t>
                </a:r>
                <a:r>
                  <a:rPr lang="en-US" sz="1200" i="1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et al.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, 2012; </a:t>
                </a:r>
                <a:r>
                  <a:rPr lang="en-US" sz="1200" kern="1200" dirty="0" err="1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Cartigny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and Marty, 2013), which may be produced from the average nitrogen isotopic composition of enstatite chondrites by core-mantle separation with 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𝐷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_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𝑁^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(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𝑚𝑒𝑡𝑎𝑙/𝑠𝑖𝑙𝑖𝑐𝑎𝑡𝑒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)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between 5 and 20. </a:t>
                </a:r>
                <a:endParaRPr lang="de-AT" sz="1200" kern="1200">
                  <a:solidFill>
                    <a:srgbClr val="000000"/>
                  </a:solidFill>
                  <a:effectLst/>
                  <a:latin typeface="Times New Roman" charset="0"/>
                  <a:ea typeface="ＭＳ Ｐゴシック" charset="0"/>
                  <a:cs typeface="ＭＳ Ｐゴシック" charset="0"/>
                </a:endParaRPr>
              </a:p>
              <a:p>
                <a:pPr>
                  <a:defRPr/>
                </a:pPr>
                <a:endParaRPr lang="de-AT" dirty="0"/>
              </a:p>
            </p:txBody>
          </p:sp>
        </mc:Fallback>
      </mc:AlternateContent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80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5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7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97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9157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91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51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9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350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1243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0286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5pPr>
      <a:lvl6pPr marL="15367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6pPr>
      <a:lvl7pPr marL="19939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7pPr>
      <a:lvl8pPr marL="24511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8pPr>
      <a:lvl9pPr marL="29083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9pPr>
    </p:titleStyle>
    <p:bodyStyle>
      <a:lvl1pPr marL="431800" indent="-323850" algn="l" defTabSz="457200" rtl="0" eaLnBrk="0" fontAlgn="base" hangingPunct="0">
        <a:lnSpc>
          <a:spcPct val="93000"/>
        </a:lnSpc>
        <a:spcBef>
          <a:spcPct val="0"/>
        </a:spcBef>
        <a:spcAft>
          <a:spcPts val="88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295400" indent="-2159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27200" indent="-2159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9000" indent="-2159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162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0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734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0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306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0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78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0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44463" y="7304088"/>
            <a:ext cx="6480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itchFamily="2" charset="2"/>
              <a:buNone/>
            </a:pPr>
            <a:r>
              <a:rPr lang="fr-FR" altLang="en-US" sz="1200" b="1" dirty="0">
                <a:latin typeface="Arial" pitchFamily="34" charset="0"/>
              </a:rPr>
              <a:t>Li </a:t>
            </a:r>
            <a:r>
              <a:rPr lang="fr-FR" altLang="en-US" sz="1200" b="1" i="1" dirty="0">
                <a:latin typeface="Arial" pitchFamily="34" charset="0"/>
              </a:rPr>
              <a:t>et al. </a:t>
            </a:r>
            <a:r>
              <a:rPr lang="tr-TR" altLang="en-US" sz="1200" b="1" dirty="0">
                <a:latin typeface="Arial" pitchFamily="34" charset="0"/>
              </a:rPr>
              <a:t>(201</a:t>
            </a:r>
            <a:r>
              <a:rPr lang="fr-FR" altLang="en-US" sz="1200" b="1" dirty="0">
                <a:latin typeface="Arial" pitchFamily="34" charset="0"/>
              </a:rPr>
              <a:t>6)</a:t>
            </a:r>
            <a:r>
              <a:rPr lang="tr-TR" altLang="en-US" sz="1200" b="1" dirty="0">
                <a:latin typeface="Arial" pitchFamily="34" charset="0"/>
              </a:rPr>
              <a:t> </a:t>
            </a:r>
            <a:r>
              <a:rPr lang="tr-TR" altLang="en-US" sz="1200" b="1" i="1" dirty="0">
                <a:latin typeface="Arial" pitchFamily="34" charset="0"/>
              </a:rPr>
              <a:t>Geochem. Persp. Let. </a:t>
            </a:r>
            <a:r>
              <a:rPr lang="fr-FR" altLang="en-US" sz="1200" b="1" dirty="0">
                <a:latin typeface="Arial" pitchFamily="34" charset="0"/>
              </a:rPr>
              <a:t>2</a:t>
            </a:r>
            <a:r>
              <a:rPr lang="tr-TR" altLang="en-US" sz="1200" b="1" dirty="0">
                <a:latin typeface="Arial" pitchFamily="34" charset="0"/>
              </a:rPr>
              <a:t>, </a:t>
            </a:r>
            <a:r>
              <a:rPr lang="fr-FR" altLang="en-US" sz="1200" b="1" dirty="0" smtClean="0">
                <a:latin typeface="Arial" pitchFamily="34" charset="0"/>
              </a:rPr>
              <a:t>138-147</a:t>
            </a:r>
            <a:r>
              <a:rPr lang="tr-TR" altLang="en-US" sz="1200" b="1" dirty="0" smtClean="0">
                <a:latin typeface="Arial" pitchFamily="34" charset="0"/>
              </a:rPr>
              <a:t> </a:t>
            </a:r>
            <a:r>
              <a:rPr lang="tr-TR" altLang="en-US" sz="1200" b="1" dirty="0">
                <a:latin typeface="Arial" pitchFamily="34" charset="0"/>
              </a:rPr>
              <a:t>| doi: 10.7185/geochemlet.1</a:t>
            </a:r>
            <a:r>
              <a:rPr lang="fr-FR" altLang="en-US" sz="1200" b="1" dirty="0">
                <a:latin typeface="Arial" pitchFamily="34" charset="0"/>
              </a:rPr>
              <a:t>614</a:t>
            </a:r>
            <a:endParaRPr lang="en-GB" altLang="en-US" sz="1200" b="1" dirty="0">
              <a:latin typeface="Arial" pitchFamily="34" charset="0"/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7237413" y="7326313"/>
            <a:ext cx="27717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itchFamily="2" charset="2"/>
              <a:buNone/>
            </a:pPr>
            <a:r>
              <a:rPr lang="en-GB" altLang="en-US" sz="1000">
                <a:latin typeface="Arial" pitchFamily="34" charset="0"/>
              </a:rPr>
              <a:t>© 2016 European Association of Geochemistry</a:t>
            </a:r>
          </a:p>
        </p:txBody>
      </p:sp>
      <p:pic>
        <p:nvPicPr>
          <p:cNvPr id="2052" name="Image 8" descr="GeoPerspLetters_logo_25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ZoneTexte 3"/>
          <p:cNvSpPr txBox="1">
            <a:spLocks noChangeArrowheads="1"/>
          </p:cNvSpPr>
          <p:nvPr/>
        </p:nvSpPr>
        <p:spPr bwMode="auto">
          <a:xfrm>
            <a:off x="5184775" y="250825"/>
            <a:ext cx="475138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6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4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9pPr>
          </a:lstStyle>
          <a:p>
            <a:pPr algn="r" eaLnBrk="1">
              <a:spcAft>
                <a:spcPct val="0"/>
              </a:spcAft>
              <a:buSzPct val="45000"/>
              <a:buFont typeface="Wingdings" pitchFamily="2" charset="2"/>
              <a:buNone/>
            </a:pPr>
            <a:r>
              <a:rPr lang="fr-FR" altLang="en-US"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 </a:t>
            </a:r>
            <a:r>
              <a:rPr lang="fr-FR" altLang="en-US" sz="1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 al. </a:t>
            </a:r>
          </a:p>
          <a:p>
            <a:pPr algn="r" eaLnBrk="1">
              <a:spcAft>
                <a:spcPct val="0"/>
              </a:spcAft>
              <a:buSzPct val="45000"/>
              <a:buFont typeface="Wingdings" pitchFamily="2" charset="2"/>
              <a:buNone/>
            </a:pPr>
            <a:r>
              <a:rPr lang="en-US" altLang="de-DE" sz="1400" b="1">
                <a:latin typeface="Arial" pitchFamily="34" charset="0"/>
                <a:cs typeface="Arial" pitchFamily="34" charset="0"/>
              </a:rPr>
              <a:t>Nitrogen isotope fractionation during terrestrial core-mantle separation</a:t>
            </a:r>
            <a:endParaRPr lang="en-US" altLang="en-US" sz="1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258888"/>
            <a:ext cx="7021512" cy="572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feld 2"/>
              <p:cNvSpPr txBox="1"/>
              <p:nvPr/>
            </p:nvSpPr>
            <p:spPr>
              <a:xfrm>
                <a:off x="7273925" y="3131765"/>
                <a:ext cx="2698750" cy="3197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/>
                  <a:t>Figure 3</a:t>
                </a:r>
                <a:r>
                  <a:rPr lang="en-US" sz="1200" dirty="0"/>
                  <a:t> The modelled δ</a:t>
                </a:r>
                <a:r>
                  <a:rPr lang="en-US" sz="1200" baseline="30000" dirty="0"/>
                  <a:t>15</a:t>
                </a:r>
                <a:r>
                  <a:rPr lang="en-US" sz="1200" dirty="0"/>
                  <a:t>N value of the silicate mantle as a function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AT" sz="1200" i="1"/>
                        </m:ctrlPr>
                      </m:sSubSupPr>
                      <m:e>
                        <m:r>
                          <a:rPr lang="en-US" sz="1200" i="1"/>
                          <m:t>𝐷</m:t>
                        </m:r>
                      </m:e>
                      <m:sub>
                        <m:r>
                          <a:rPr lang="en-US" sz="1200" i="1"/>
                          <m:t>𝑁</m:t>
                        </m:r>
                      </m:sub>
                      <m:sup>
                        <m:r>
                          <a:rPr lang="en-US" sz="1200" i="1"/>
                          <m:t>𝑚𝑒𝑡𝑎𝑙</m:t>
                        </m:r>
                        <m:r>
                          <a:rPr lang="en-US" sz="1200" i="1"/>
                          <m:t>/</m:t>
                        </m:r>
                        <m:r>
                          <a:rPr lang="en-US" sz="1200" i="1"/>
                          <m:t>𝑠𝑖𝑙𝑖𝑐𝑎𝑡𝑒</m:t>
                        </m:r>
                      </m:sup>
                    </m:sSubSup>
                  </m:oMath>
                </a14:m>
                <a:r>
                  <a:rPr lang="en-US" sz="1200" dirty="0"/>
                  <a:t>, just after complete core-mantle separation, using the Rayleigh distillation model (Eq. 5) and the relationship between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AT" sz="1200" i="1"/>
                        </m:ctrlPr>
                      </m:sSubSupPr>
                      <m:e>
                        <m:r>
                          <a:rPr lang="en-US" sz="1200" i="1"/>
                          <m:t>𝑓</m:t>
                        </m:r>
                      </m:e>
                      <m:sub>
                        <m:r>
                          <a:rPr lang="en-US" sz="1200" i="1"/>
                          <m:t>𝑁</m:t>
                        </m:r>
                      </m:sub>
                      <m:sup>
                        <m:r>
                          <a:rPr lang="en-US" sz="1200" i="1"/>
                          <m:t>𝑚𝑎𝑛𝑡𝑙𝑒</m:t>
                        </m:r>
                      </m:sup>
                    </m:sSubSup>
                  </m:oMath>
                </a14:m>
                <a:r>
                  <a:rPr lang="en-US" sz="1200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AT" sz="1200" i="1"/>
                        </m:ctrlPr>
                      </m:sSubSupPr>
                      <m:e>
                        <m:r>
                          <a:rPr lang="en-US" sz="1200" i="1"/>
                          <m:t>𝐷</m:t>
                        </m:r>
                      </m:e>
                      <m:sub>
                        <m:r>
                          <a:rPr lang="en-US" sz="1200" i="1"/>
                          <m:t>𝑁</m:t>
                        </m:r>
                      </m:sub>
                      <m:sup>
                        <m:r>
                          <a:rPr lang="en-US" sz="1200" i="1"/>
                          <m:t>𝑚𝑒𝑡𝑎𝑙</m:t>
                        </m:r>
                        <m:r>
                          <a:rPr lang="en-US" sz="1200" i="1"/>
                          <m:t>/</m:t>
                        </m:r>
                        <m:r>
                          <a:rPr lang="en-US" sz="1200" i="1"/>
                          <m:t>𝑠𝑖𝑙𝑖𝑐𝑎𝑡𝑒</m:t>
                        </m:r>
                      </m:sup>
                    </m:sSubSup>
                  </m:oMath>
                </a14:m>
                <a:r>
                  <a:rPr lang="en-US" sz="1200" dirty="0"/>
                  <a:t> (</a:t>
                </a:r>
                <a:r>
                  <a:rPr lang="en-US" sz="1200" dirty="0" err="1"/>
                  <a:t>Eqs</a:t>
                </a:r>
                <a:r>
                  <a:rPr lang="en-US" sz="1200" dirty="0"/>
                  <a:t>. 6 and 7). Three different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1200" i="1"/>
                        </m:ctrlPr>
                      </m:sSupPr>
                      <m:e>
                        <m:r>
                          <a:rPr lang="en-US" sz="1200" i="1"/>
                          <m:t>𝛿</m:t>
                        </m:r>
                      </m:e>
                      <m:sup>
                        <m:r>
                          <a:rPr lang="en-US" sz="1200" i="1"/>
                          <m:t>15</m:t>
                        </m:r>
                      </m:sup>
                    </m:sSup>
                    <m:sSup>
                      <m:sSupPr>
                        <m:ctrlPr>
                          <a:rPr lang="de-AT" sz="1200" i="1"/>
                        </m:ctrlPr>
                      </m:sSupPr>
                      <m:e>
                        <m:r>
                          <a:rPr lang="en-US" sz="1200" i="1"/>
                          <m:t>𝑁</m:t>
                        </m:r>
                      </m:e>
                      <m:sup>
                        <m:r>
                          <a:rPr lang="en-US" sz="1200" i="1"/>
                          <m:t>𝐵𝐸</m:t>
                        </m:r>
                      </m:sup>
                    </m:sSup>
                  </m:oMath>
                </a14:m>
                <a:r>
                  <a:rPr lang="en-US" sz="1200" dirty="0"/>
                  <a:t> values are used: the lowest value (−45 ‰) is the lowest value observed so far for Earth’s mantle and enstatite chondrites (Grady </a:t>
                </a:r>
                <a:r>
                  <a:rPr lang="en-US" sz="1200" i="1" dirty="0"/>
                  <a:t>et al.</a:t>
                </a:r>
                <a:r>
                  <a:rPr lang="en-US" sz="1200" dirty="0"/>
                  <a:t>, 1986; </a:t>
                </a:r>
                <a:r>
                  <a:rPr lang="en-US" sz="1200" dirty="0" err="1"/>
                  <a:t>Palot</a:t>
                </a:r>
                <a:r>
                  <a:rPr lang="en-US" sz="1200" dirty="0"/>
                  <a:t> </a:t>
                </a:r>
                <a:r>
                  <a:rPr lang="en-US" sz="1200" i="1" dirty="0"/>
                  <a:t>et al.</a:t>
                </a:r>
                <a:r>
                  <a:rPr lang="en-US" sz="1200" dirty="0"/>
                  <a:t>, 2012); the values of −25 ‰ and −15 ‰ correspond to the average and highest δ</a:t>
                </a:r>
                <a:r>
                  <a:rPr lang="en-US" sz="1200" baseline="30000" dirty="0"/>
                  <a:t>15</a:t>
                </a:r>
                <a:r>
                  <a:rPr lang="en-US" sz="1200" dirty="0"/>
                  <a:t>N values of enstatite chondrites</a:t>
                </a:r>
                <a:r>
                  <a:rPr lang="en-US" sz="1200" baseline="30000" dirty="0"/>
                  <a:t> </a:t>
                </a:r>
                <a:r>
                  <a:rPr lang="en-US" sz="1200" dirty="0"/>
                  <a:t>(Grady </a:t>
                </a:r>
                <a:r>
                  <a:rPr lang="en-US" sz="1200" i="1" dirty="0"/>
                  <a:t>et al.</a:t>
                </a:r>
                <a:r>
                  <a:rPr lang="en-US" sz="1200" dirty="0"/>
                  <a:t>, 1986), respectively. </a:t>
                </a:r>
                <a:r>
                  <a:rPr lang="en-US" sz="1200" dirty="0" smtClean="0"/>
                  <a:t> …</a:t>
                </a:r>
                <a:endParaRPr lang="de-AT" dirty="0"/>
              </a:p>
            </p:txBody>
          </p:sp>
        </mc:Choice>
        <mc:Fallback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925" y="3131765"/>
                <a:ext cx="2698750" cy="3197607"/>
              </a:xfrm>
              <a:prstGeom prst="rect">
                <a:avLst/>
              </a:prstGeom>
              <a:blipFill rotWithShape="1">
                <a:blip r:embed="rId5"/>
                <a:stretch>
                  <a:fillRect r="-1354" b="-76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Times New Roman"/>
        <a:ea typeface="ＭＳ Ｐゴシック"/>
        <a:cs typeface="msgothic"/>
      </a:majorFont>
      <a:minorFont>
        <a:latin typeface="Times New Roman"/>
        <a:ea typeface="ＭＳ Ｐゴシック"/>
        <a:cs typeface="msgothic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0"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  <a:cs typeface="ms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0"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  <a:cs typeface="msgothic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432</Words>
  <Application>Microsoft Office PowerPoint</Application>
  <PresentationFormat>Benutzerdefiniert</PresentationFormat>
  <Paragraphs>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Times New Roman</vt:lpstr>
      <vt:lpstr>ＭＳ Ｐゴシック</vt:lpstr>
      <vt:lpstr>msgothic</vt:lpstr>
      <vt:lpstr>Arial</vt:lpstr>
      <vt:lpstr>Wingdings</vt:lpstr>
      <vt:lpstr>Symbol</vt:lpstr>
      <vt:lpstr>Thème Office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Marie-Aude Hulshoff</dc:creator>
  <cp:lastModifiedBy>Dagmar Henner</cp:lastModifiedBy>
  <cp:revision>56</cp:revision>
  <dcterms:modified xsi:type="dcterms:W3CDTF">2016-04-15T09:26:29Z</dcterms:modified>
</cp:coreProperties>
</file>