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02/10/2017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‹N°›</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4</a:t>
            </a:r>
            <a:r>
              <a:rPr lang="en-GB" sz="1200" kern="1200" dirty="0">
                <a:solidFill>
                  <a:schemeClr val="tx1"/>
                </a:solidFill>
                <a:effectLst/>
                <a:latin typeface="+mn-lt"/>
                <a:ea typeface="+mn-ea"/>
                <a:cs typeface="+mn-cs"/>
              </a:rPr>
              <a:t> Distribution of Ni and Fe in the solid and dissolved phases during the pyrite synthesis.</a:t>
            </a:r>
            <a:r>
              <a:rPr lang="en-GB" sz="1200" b="1" kern="1200" dirty="0">
                <a:solidFill>
                  <a:schemeClr val="tx1"/>
                </a:solidFill>
                <a:effectLst/>
                <a:latin typeface="+mn-lt"/>
                <a:ea typeface="+mn-ea"/>
                <a:cs typeface="+mn-cs"/>
              </a:rPr>
              <a:t> (a) </a:t>
            </a:r>
            <a:r>
              <a:rPr lang="en-GB" sz="1200" kern="1200" dirty="0">
                <a:solidFill>
                  <a:schemeClr val="tx1"/>
                </a:solidFill>
                <a:effectLst/>
                <a:latin typeface="+mn-lt"/>
                <a:ea typeface="+mn-ea"/>
                <a:cs typeface="+mn-cs"/>
              </a:rPr>
              <a:t>Proportion of initial Ni (red) and Fe (green and </a:t>
            </a:r>
            <a:r>
              <a:rPr lang="en-GB" sz="1200" kern="1200" dirty="0" err="1">
                <a:solidFill>
                  <a:schemeClr val="tx1"/>
                </a:solidFill>
                <a:effectLst/>
                <a:latin typeface="+mn-lt"/>
                <a:ea typeface="+mn-ea"/>
                <a:cs typeface="+mn-cs"/>
              </a:rPr>
              <a:t>gray</a:t>
            </a:r>
            <a:r>
              <a:rPr lang="en-GB" sz="1200" kern="1200" dirty="0">
                <a:solidFill>
                  <a:schemeClr val="tx1"/>
                </a:solidFill>
                <a:effectLst/>
                <a:latin typeface="+mn-lt"/>
                <a:ea typeface="+mn-ea"/>
                <a:cs typeface="+mn-cs"/>
              </a:rPr>
              <a:t>) incorporated in pyrite in the synthesis conducted with and without Ni impurity, as determined by LC-LS fits of EXAFS data (Figs. 2 and S-2). </a:t>
            </a:r>
            <a:r>
              <a:rPr lang="en-GB" sz="1200" b="1" kern="1200" dirty="0">
                <a:solidFill>
                  <a:schemeClr val="tx1"/>
                </a:solidFill>
                <a:effectLst/>
                <a:latin typeface="+mn-lt"/>
                <a:ea typeface="+mn-ea"/>
                <a:cs typeface="+mn-cs"/>
              </a:rPr>
              <a:t>(b) </a:t>
            </a:r>
            <a:r>
              <a:rPr lang="en-GB" sz="1200" kern="1200" dirty="0">
                <a:solidFill>
                  <a:schemeClr val="tx1"/>
                </a:solidFill>
                <a:effectLst/>
                <a:latin typeface="+mn-lt"/>
                <a:ea typeface="+mn-ea"/>
                <a:cs typeface="+mn-cs"/>
              </a:rPr>
              <a:t>Concentrations of aqueous Fe ([</a:t>
            </a:r>
            <a:r>
              <a:rPr lang="en-GB" sz="1200" kern="1200" dirty="0" err="1">
                <a:solidFill>
                  <a:schemeClr val="tx1"/>
                </a:solidFill>
                <a:effectLst/>
                <a:latin typeface="+mn-lt"/>
                <a:ea typeface="+mn-ea"/>
                <a:cs typeface="+mn-cs"/>
              </a:rPr>
              <a:t>Fe</a:t>
            </a:r>
            <a:r>
              <a:rPr lang="en-GB" sz="1200" kern="1200" baseline="-25000" dirty="0" err="1">
                <a:solidFill>
                  <a:schemeClr val="tx1"/>
                </a:solidFill>
                <a:effectLst/>
                <a:latin typeface="+mn-lt"/>
                <a:ea typeface="+mn-ea"/>
                <a:cs typeface="+mn-cs"/>
              </a:rPr>
              <a:t>aq</a:t>
            </a:r>
            <a:r>
              <a:rPr lang="en-GB" sz="1200" kern="1200" dirty="0">
                <a:solidFill>
                  <a:schemeClr val="tx1"/>
                </a:solidFill>
                <a:effectLst/>
                <a:latin typeface="+mn-lt"/>
                <a:ea typeface="+mn-ea"/>
                <a:cs typeface="+mn-cs"/>
              </a:rPr>
              <a:t>]) and Ni ([</a:t>
            </a:r>
            <a:r>
              <a:rPr lang="en-GB" sz="1200" kern="1200" dirty="0" err="1">
                <a:solidFill>
                  <a:schemeClr val="tx1"/>
                </a:solidFill>
                <a:effectLst/>
                <a:latin typeface="+mn-lt"/>
                <a:ea typeface="+mn-ea"/>
                <a:cs typeface="+mn-cs"/>
              </a:rPr>
              <a:t>Ni</a:t>
            </a:r>
            <a:r>
              <a:rPr lang="en-GB" sz="1200" kern="1200" baseline="-25000" dirty="0" err="1">
                <a:solidFill>
                  <a:schemeClr val="tx1"/>
                </a:solidFill>
                <a:effectLst/>
                <a:latin typeface="+mn-lt"/>
                <a:ea typeface="+mn-ea"/>
                <a:cs typeface="+mn-cs"/>
              </a:rPr>
              <a:t>aq</a:t>
            </a:r>
            <a:r>
              <a:rPr lang="en-GB" sz="1200" kern="1200" dirty="0">
                <a:solidFill>
                  <a:schemeClr val="tx1"/>
                </a:solidFill>
                <a:effectLst/>
                <a:latin typeface="+mn-lt"/>
                <a:ea typeface="+mn-ea"/>
                <a:cs typeface="+mn-cs"/>
              </a:rPr>
              <a:t>]) in the presence (with Ni) and absence (without Ni) of aqueous Ni impurity. The molar fraction of Ni in pyrite estimated by combining chemical composition of the solution and EXAFS analysis of the solids (Ni mol. % </a:t>
            </a:r>
            <a:r>
              <a:rPr lang="en-GB" sz="1200" kern="1200" dirty="0" err="1">
                <a:solidFill>
                  <a:schemeClr val="tx1"/>
                </a:solidFill>
                <a:effectLst/>
                <a:latin typeface="+mn-lt"/>
                <a:ea typeface="+mn-ea"/>
                <a:cs typeface="+mn-cs"/>
              </a:rPr>
              <a:t>obs</a:t>
            </a:r>
            <a:r>
              <a:rPr lang="en-GB" sz="1200" kern="1200" dirty="0">
                <a:solidFill>
                  <a:schemeClr val="tx1"/>
                </a:solidFill>
                <a:effectLst/>
                <a:latin typeface="+mn-lt"/>
                <a:ea typeface="+mn-ea"/>
                <a:cs typeface="+mn-cs"/>
              </a:rPr>
              <a:t>; purple diamonds) is compared to the molar fraction of Ni in pyrite predicted by assuming saturation equilibrium with an ideal pyrite-</a:t>
            </a:r>
            <a:r>
              <a:rPr lang="en-GB" sz="1200" kern="1200" dirty="0" err="1">
                <a:solidFill>
                  <a:schemeClr val="tx1"/>
                </a:solidFill>
                <a:effectLst/>
                <a:latin typeface="+mn-lt"/>
                <a:ea typeface="+mn-ea"/>
                <a:cs typeface="+mn-cs"/>
              </a:rPr>
              <a:t>vaesite</a:t>
            </a:r>
            <a:r>
              <a:rPr lang="en-GB" sz="1200" kern="1200" dirty="0">
                <a:solidFill>
                  <a:schemeClr val="tx1"/>
                </a:solidFill>
                <a:effectLst/>
                <a:latin typeface="+mn-lt"/>
                <a:ea typeface="+mn-ea"/>
                <a:cs typeface="+mn-cs"/>
              </a:rPr>
              <a:t> solid solution (Ni mol. % ideal; white diamonds) (see text and Table S-5).</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02/10/2017</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02/10/2017</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‹N°›</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019738" y="179388"/>
            <a:ext cx="40042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eaLnBrk="1">
              <a:spcAft>
                <a:spcPct val="0"/>
              </a:spcAft>
              <a:buSzPct val="45000"/>
              <a:buFont typeface="Wingdings" panose="05000000000000000000" pitchFamily="2" charset="2"/>
              <a:buNone/>
            </a:pPr>
            <a:r>
              <a:rPr lang="fr-FR" altLang="en-US" sz="1400" b="1" dirty="0">
                <a:solidFill>
                  <a:schemeClr val="tx1"/>
                </a:solidFill>
                <a:latin typeface="Arial" panose="020B0604020202020204" pitchFamily="34" charset="0"/>
                <a:cs typeface="Arial" panose="020B0604020202020204" pitchFamily="34" charset="0"/>
              </a:rPr>
              <a:t>Morin </a:t>
            </a:r>
            <a:r>
              <a:rPr lang="fr-FR" altLang="en-US" sz="1400" b="1" i="1" dirty="0">
                <a:solidFill>
                  <a:schemeClr val="tx1"/>
                </a:solidFill>
                <a:latin typeface="Arial" panose="020B0604020202020204" pitchFamily="34" charset="0"/>
                <a:cs typeface="Arial" panose="020B0604020202020204" pitchFamily="34" charset="0"/>
              </a:rPr>
              <a:t>et al</a:t>
            </a:r>
            <a:r>
              <a:rPr lang="fr-FR" altLang="en-US" sz="1400" b="1" dirty="0">
                <a:solidFill>
                  <a:schemeClr val="tx1"/>
                </a:solidFill>
                <a:latin typeface="Arial" panose="020B0604020202020204" pitchFamily="34" charset="0"/>
                <a:cs typeface="Arial" panose="020B0604020202020204" pitchFamily="34" charset="0"/>
              </a:rPr>
              <a:t>.</a:t>
            </a:r>
            <a:endParaRPr lang="fr-FR" altLang="en-US" sz="1400" b="1" i="1" dirty="0">
              <a:solidFill>
                <a:schemeClr val="tx1"/>
              </a:solidFill>
              <a:latin typeface="Arial" panose="020B0604020202020204" pitchFamily="34" charset="0"/>
              <a:cs typeface="Arial" panose="020B0604020202020204" pitchFamily="34" charset="0"/>
            </a:endParaRPr>
          </a:p>
          <a:p>
            <a:pPr algn="r">
              <a:buNone/>
            </a:pPr>
            <a:r>
              <a:rPr lang="en-US" altLang="en-US" sz="1400" b="1" dirty="0">
                <a:solidFill>
                  <a:schemeClr val="tx1"/>
                </a:solidFill>
                <a:latin typeface="Arial" panose="020B0604020202020204" pitchFamily="34" charset="0"/>
                <a:cs typeface="Arial" panose="020B0604020202020204" pitchFamily="34" charset="0"/>
              </a:rPr>
              <a:t>Nickel accelerates pyrite nucleation at ambient temperature </a:t>
            </a:r>
            <a:endParaRPr lang="en-GB" altLang="en-US" sz="1400" b="1" dirty="0">
              <a:solidFill>
                <a:schemeClr val="tx1"/>
              </a:solidFill>
              <a:latin typeface="Arial" panose="020B0604020202020204" pitchFamily="34" charset="0"/>
              <a:cs typeface="Arial" panose="020B0604020202020204" pitchFamily="34" charset="0"/>
            </a:endParaRP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eaLnBrk="1">
              <a:spcAft>
                <a:spcPct val="0"/>
              </a:spcAft>
              <a:buSzPct val="45000"/>
              <a:buFont typeface="Wingdings" panose="05000000000000000000" pitchFamily="2" charset="2"/>
              <a:buNone/>
            </a:pPr>
            <a:r>
              <a:rPr lang="de-AT" altLang="en-US" sz="1200" b="1" dirty="0">
                <a:latin typeface="Arial" panose="020B0604020202020204" pitchFamily="34" charset="0"/>
              </a:rPr>
              <a:t>Morin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7</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5</a:t>
            </a:r>
            <a:r>
              <a:rPr lang="tr-TR" altLang="en-US" sz="1200" b="1" dirty="0">
                <a:latin typeface="Arial" panose="020B0604020202020204" pitchFamily="34" charset="0"/>
              </a:rPr>
              <a:t>, </a:t>
            </a:r>
            <a:r>
              <a:rPr lang="en-US" altLang="en-US" sz="1200" b="1" dirty="0">
                <a:latin typeface="Arial" panose="020B0604020202020204" pitchFamily="34" charset="0"/>
              </a:rPr>
              <a:t>6-11</a:t>
            </a:r>
            <a:r>
              <a:rPr lang="fr-FR" altLang="en-US" sz="1200" b="1" dirty="0">
                <a:latin typeface="Arial" panose="020B0604020202020204" pitchFamily="34" charset="0"/>
              </a:rPr>
              <a:t>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738</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9274938" y="6473628"/>
            <a:ext cx="262731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eaLnBrk="1">
              <a:spcAft>
                <a:spcPct val="0"/>
              </a:spcAft>
              <a:buSzPct val="45000"/>
              <a:buFont typeface="Wingdings" panose="05000000000000000000" pitchFamily="2" charset="2"/>
              <a:buNone/>
            </a:pPr>
            <a:r>
              <a:rPr lang="en-GB" altLang="en-US" sz="1000" dirty="0">
                <a:latin typeface="Arial" panose="020B0604020202020204" pitchFamily="34" charset="0"/>
              </a:rPr>
              <a:t>© 2017 European Association of Geochemistry</a:t>
            </a:r>
          </a:p>
        </p:txBody>
      </p:sp>
      <p:sp>
        <p:nvSpPr>
          <p:cNvPr id="15" name="Rectangle 14">
            <a:extLst>
              <a:ext uri="{FF2B5EF4-FFF2-40B4-BE49-F238E27FC236}">
                <a16:creationId xmlns:a16="http://schemas.microsoft.com/office/drawing/2014/main" id="{05D4F318-9649-4DF1-9E5F-E27D37E6A5EB}"/>
              </a:ext>
            </a:extLst>
          </p:cNvPr>
          <p:cNvSpPr/>
          <p:nvPr/>
        </p:nvSpPr>
        <p:spPr>
          <a:xfrm>
            <a:off x="1828800" y="5678946"/>
            <a:ext cx="8964118" cy="600164"/>
          </a:xfrm>
          <a:prstGeom prst="rect">
            <a:avLst/>
          </a:prstGeom>
        </p:spPr>
        <p:txBody>
          <a:bodyPr wrap="square">
            <a:spAutoFit/>
          </a:bodyPr>
          <a:lstStyle/>
          <a:p>
            <a:r>
              <a:rPr lang="en-GB" sz="1100" b="1" dirty="0"/>
              <a:t>Figure 4</a:t>
            </a:r>
            <a:r>
              <a:rPr lang="en-GB" sz="1100" dirty="0"/>
              <a:t> Distribution of Ni and Fe in the solid and dissolved phases during the pyrite synthesis. </a:t>
            </a:r>
            <a:r>
              <a:rPr lang="en-GB" sz="1100" b="1" dirty="0"/>
              <a:t>(a) </a:t>
            </a:r>
            <a:r>
              <a:rPr lang="en-GB" sz="1100" dirty="0"/>
              <a:t>Proportion of initial Ni (red) and Fe (green and </a:t>
            </a:r>
            <a:r>
              <a:rPr lang="en-GB" sz="1100" dirty="0" err="1"/>
              <a:t>gray</a:t>
            </a:r>
            <a:r>
              <a:rPr lang="en-GB" sz="1100" dirty="0"/>
              <a:t>) incorporated in pyrite in the synthesis conducted with and without Ni impurity, as determined by LC-LS fits of EXAFS data (Figs. 2 and S-2). </a:t>
            </a:r>
            <a:r>
              <a:rPr lang="en-GB" sz="1100" b="1" dirty="0"/>
              <a:t>(b)</a:t>
            </a:r>
            <a:r>
              <a:rPr lang="en-GB" sz="1100" dirty="0"/>
              <a:t> Concentrations of aqueous Fe ([</a:t>
            </a:r>
            <a:r>
              <a:rPr lang="en-GB" sz="1100" dirty="0" err="1"/>
              <a:t>Fe</a:t>
            </a:r>
            <a:r>
              <a:rPr lang="en-GB" sz="1100" baseline="-25000" dirty="0" err="1"/>
              <a:t>aq</a:t>
            </a:r>
            <a:r>
              <a:rPr lang="en-GB" sz="1100" dirty="0"/>
              <a:t>]) and Ni ([</a:t>
            </a:r>
            <a:r>
              <a:rPr lang="en-GB" sz="1100" dirty="0" err="1"/>
              <a:t>Ni</a:t>
            </a:r>
            <a:r>
              <a:rPr lang="en-GB" sz="1100" baseline="-25000" dirty="0" err="1"/>
              <a:t>aq</a:t>
            </a:r>
            <a:r>
              <a:rPr lang="en-GB" sz="1100" dirty="0"/>
              <a:t>]) in the presence (with Ni) and absence (without Ni) of aqueous Ni impurity…</a:t>
            </a:r>
            <a:endParaRPr lang="en-GB" sz="1100" b="1" dirty="0"/>
          </a:p>
        </p:txBody>
      </p:sp>
      <p:pic>
        <p:nvPicPr>
          <p:cNvPr id="17" name="Image 16">
            <a:extLst>
              <a:ext uri="{FF2B5EF4-FFF2-40B4-BE49-F238E27FC236}">
                <a16:creationId xmlns:a16="http://schemas.microsoft.com/office/drawing/2014/main" id="{0142217F-D6C5-4A3A-B77C-E7E0771D6E21}"/>
              </a:ext>
            </a:extLst>
          </p:cNvPr>
          <p:cNvPicPr>
            <a:picLocks noChangeAspect="1"/>
          </p:cNvPicPr>
          <p:nvPr/>
        </p:nvPicPr>
        <p:blipFill rotWithShape="1">
          <a:blip r:embed="rId4">
            <a:extLst>
              <a:ext uri="{28A0092B-C50C-407E-A947-70E740481C1C}">
                <a14:useLocalDpi xmlns:a14="http://schemas.microsoft.com/office/drawing/2010/main" val="0"/>
              </a:ext>
            </a:extLst>
          </a:blip>
          <a:srcRect t="3341" r="1645"/>
          <a:stretch/>
        </p:blipFill>
        <p:spPr>
          <a:xfrm>
            <a:off x="1527969" y="1152524"/>
            <a:ext cx="9565781" cy="4386723"/>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305</Words>
  <Application>Microsoft Office PowerPoint</Application>
  <PresentationFormat>Grand écran</PresentationFormat>
  <Paragraphs>7</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cp:lastModifiedBy>
  <cp:revision>11</cp:revision>
  <dcterms:created xsi:type="dcterms:W3CDTF">2017-09-25T10:29:42Z</dcterms:created>
  <dcterms:modified xsi:type="dcterms:W3CDTF">2017-10-02T18:14:44Z</dcterms:modified>
</cp:coreProperties>
</file>