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S-4</a:t>
            </a:r>
            <a:r>
              <a:rPr lang="en-US" dirty="0"/>
              <a:t> Unit cell volumes of bridgmanite along the system MgSiO</a:t>
            </a:r>
            <a:r>
              <a:rPr lang="en-US" baseline="-25000" dirty="0"/>
              <a:t>3</a:t>
            </a:r>
            <a:r>
              <a:rPr lang="en-US" dirty="0"/>
              <a:t>–Al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and MgSiO</a:t>
            </a:r>
            <a:r>
              <a:rPr lang="en-US" baseline="-25000" dirty="0"/>
              <a:t>3</a:t>
            </a:r>
            <a:r>
              <a:rPr lang="en-US" dirty="0"/>
              <a:t>–MgAlO</a:t>
            </a:r>
            <a:r>
              <a:rPr lang="en-US" baseline="-25000" dirty="0"/>
              <a:t>2.5</a:t>
            </a:r>
            <a:r>
              <a:rPr lang="en-US" dirty="0"/>
              <a:t> in the present and previous studies. The solid line presents the linear fitting results on values for bridgmanite along the system MgSiO</a:t>
            </a:r>
            <a:r>
              <a:rPr lang="en-US" baseline="-25000" dirty="0"/>
              <a:t>3</a:t>
            </a:r>
            <a:r>
              <a:rPr lang="en-US" dirty="0"/>
              <a:t>-Al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(Liu </a:t>
            </a:r>
            <a:r>
              <a:rPr lang="en-US" i="1" dirty="0"/>
              <a:t>et al.</a:t>
            </a:r>
            <a:r>
              <a:rPr lang="en-US" dirty="0"/>
              <a:t>, 2016).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619C1A50-C452-43B5-8A6C-BABD0038A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24" y="966299"/>
            <a:ext cx="7136623" cy="5367630"/>
          </a:xfrm>
          <a:prstGeom prst="rect">
            <a:avLst/>
          </a:prstGeom>
        </p:spPr>
      </p:pic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027458" y="4172930"/>
            <a:ext cx="27521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S-4</a:t>
            </a:r>
            <a:r>
              <a:rPr lang="en-US" sz="1100" dirty="0"/>
              <a:t> Unit cell volumes of bridgmanite along the system MgSiO</a:t>
            </a:r>
            <a:r>
              <a:rPr lang="en-US" sz="1100" baseline="-25000" dirty="0"/>
              <a:t>3</a:t>
            </a:r>
            <a:r>
              <a:rPr lang="en-US" sz="1100" dirty="0"/>
              <a:t>–Al</a:t>
            </a:r>
            <a:r>
              <a:rPr lang="en-US" sz="1100" baseline="-25000" dirty="0"/>
              <a:t>2</a:t>
            </a:r>
            <a:r>
              <a:rPr lang="en-US" sz="1100" dirty="0"/>
              <a:t>O</a:t>
            </a:r>
            <a:r>
              <a:rPr lang="en-US" sz="1100" baseline="-25000" dirty="0"/>
              <a:t>3</a:t>
            </a:r>
            <a:r>
              <a:rPr lang="en-US" sz="1100" dirty="0"/>
              <a:t> and MgSiO</a:t>
            </a:r>
            <a:r>
              <a:rPr lang="en-US" sz="1100" baseline="-25000" dirty="0"/>
              <a:t>3</a:t>
            </a:r>
            <a:r>
              <a:rPr lang="en-US" sz="1100" dirty="0"/>
              <a:t>–MgAlO</a:t>
            </a:r>
            <a:r>
              <a:rPr lang="en-US" sz="1100" baseline="-25000" dirty="0"/>
              <a:t>2.5</a:t>
            </a:r>
            <a:r>
              <a:rPr lang="en-US" sz="1100" dirty="0"/>
              <a:t> in the present and previous studies. The solid line presents the linear fitting results on values for bridgmanite along the system MgSiO</a:t>
            </a:r>
            <a:r>
              <a:rPr lang="en-US" sz="1100" baseline="-25000" dirty="0"/>
              <a:t>3</a:t>
            </a:r>
            <a:r>
              <a:rPr lang="en-US" sz="1100" dirty="0"/>
              <a:t>-Al</a:t>
            </a:r>
            <a:r>
              <a:rPr lang="en-US" sz="1100" baseline="-25000" dirty="0"/>
              <a:t>2</a:t>
            </a:r>
            <a:r>
              <a:rPr lang="en-US" sz="1100" dirty="0"/>
              <a:t>O</a:t>
            </a:r>
            <a:r>
              <a:rPr lang="en-US" sz="1100" baseline="-25000" dirty="0"/>
              <a:t>3 </a:t>
            </a:r>
            <a:r>
              <a:rPr lang="en-US" sz="1100" dirty="0"/>
              <a:t>(Liu </a:t>
            </a:r>
            <a:r>
              <a:rPr lang="en-US" sz="1100" i="1" dirty="0"/>
              <a:t>et al.</a:t>
            </a:r>
            <a:r>
              <a:rPr lang="en-US" sz="1100" dirty="0"/>
              <a:t>, 2016).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16</cp:revision>
  <dcterms:created xsi:type="dcterms:W3CDTF">2017-09-25T10:29:42Z</dcterms:created>
  <dcterms:modified xsi:type="dcterms:W3CDTF">2017-09-29T15:38:53Z</dcterms:modified>
</cp:coreProperties>
</file>