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of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FeTiMM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109 experimental data points (59 ilmenite-saturated; 50 ilmenite-undersaturated) were split into five groups of similar oxygen fugacity, through which linear regressions were fit.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nl-NL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</a:t>
            </a:r>
            <a:r>
              <a:rPr lang="nl-NL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nl-NL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nl-NL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</a:t>
            </a:r>
            <a:r>
              <a:rPr lang="nl-NL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NL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melt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(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nl-NL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FeOtot</a:t>
            </a:r>
            <a:r>
              <a:rPr lang="nl-NL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</a:t>
            </a:r>
            <a:r>
              <a:rPr lang="nl-NL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NL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melt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)/(D</a:t>
            </a:r>
            <a:r>
              <a:rPr lang="nl-NL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TiO2</a:t>
            </a:r>
            <a:r>
              <a:rPr lang="nl-NL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mgt/</a:t>
            </a:r>
            <a:r>
              <a:rPr lang="nl-NL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melt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AMCNK =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molar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</a:t>
            </a:r>
            <a:r>
              <a:rPr lang="nl-NL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nl-NL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/(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CaO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Na</a:t>
            </a:r>
            <a:r>
              <a:rPr lang="nl-NL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+ K</a:t>
            </a:r>
            <a:r>
              <a:rPr lang="nl-NL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O).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b,c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Variation of the slopes and intercepts of the linear fits in (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 function of oxygen fugacity expressed in log unit deviations from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fayalite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-magnetite-quartz (FMQ) buffer.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latin typeface="Arial" panose="020B0604020202020204" pitchFamily="34" charset="0"/>
              </a:rPr>
              <a:t>Arató</a:t>
            </a:r>
            <a:r>
              <a:rPr lang="de-AT" altLang="en-US" sz="1400" b="1" dirty="0">
                <a:latin typeface="Arial" panose="020B0604020202020204" pitchFamily="34" charset="0"/>
              </a:rPr>
              <a:t> and </a:t>
            </a:r>
            <a:r>
              <a:rPr lang="de-AT" altLang="en-US" sz="1400" b="1" dirty="0" err="1">
                <a:latin typeface="Arial" panose="020B0604020202020204" pitchFamily="34" charset="0"/>
              </a:rPr>
              <a:t>Audétat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FeTiMM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new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oxybarometer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mafic to felsic magmas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dirty="0" err="1">
                <a:latin typeface="Arial" panose="020B0604020202020204" pitchFamily="34" charset="0"/>
              </a:rPr>
              <a:t>Arató</a:t>
            </a:r>
            <a:r>
              <a:rPr lang="de-AT" altLang="en-US" sz="1200" b="1" dirty="0">
                <a:latin typeface="Arial" panose="020B0604020202020204" pitchFamily="34" charset="0"/>
              </a:rPr>
              <a:t> and </a:t>
            </a:r>
            <a:r>
              <a:rPr lang="de-AT" altLang="en-US" sz="1200" b="1" dirty="0" err="1">
                <a:latin typeface="Arial" panose="020B0604020202020204" pitchFamily="34" charset="0"/>
              </a:rPr>
              <a:t>Audétat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19-23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515284" y="3336200"/>
            <a:ext cx="23869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1100" dirty="0"/>
            </a:br>
            <a:r>
              <a:rPr lang="en-GB" sz="1100" b="1" dirty="0"/>
              <a:t>Figure 1 </a:t>
            </a:r>
            <a:r>
              <a:rPr lang="en-GB" sz="1100" dirty="0"/>
              <a:t>Development of the </a:t>
            </a:r>
            <a:r>
              <a:rPr lang="en-GB" sz="1100" dirty="0" err="1"/>
              <a:t>FeTiMM</a:t>
            </a:r>
            <a:r>
              <a:rPr lang="en-GB" sz="1100" dirty="0"/>
              <a:t> model. </a:t>
            </a:r>
            <a:r>
              <a:rPr lang="en-GB" sz="1100" b="1" dirty="0"/>
              <a:t>(a)</a:t>
            </a:r>
            <a:r>
              <a:rPr lang="en-GB" sz="1100" dirty="0"/>
              <a:t> 109 experimental data points (59 ilmenite-saturated; 50 ilmenite-undersaturated) were split into five groups of similar oxygen fugacity, through which linear regressions were fit. </a:t>
            </a:r>
            <a:r>
              <a:rPr lang="nl-NL" sz="1100" dirty="0" err="1"/>
              <a:t>D</a:t>
            </a:r>
            <a:r>
              <a:rPr lang="nl-NL" sz="1100" baseline="-25000" dirty="0" err="1"/>
              <a:t>Fe</a:t>
            </a:r>
            <a:r>
              <a:rPr lang="nl-NL" sz="1100" baseline="-25000" dirty="0"/>
              <a:t>–</a:t>
            </a:r>
            <a:r>
              <a:rPr lang="nl-NL" sz="1100" baseline="-25000" dirty="0" err="1"/>
              <a:t>Ti</a:t>
            </a:r>
            <a:r>
              <a:rPr lang="nl-NL" sz="1100" baseline="30000" dirty="0" err="1"/>
              <a:t>mgt</a:t>
            </a:r>
            <a:r>
              <a:rPr lang="nl-NL" sz="1100" baseline="30000" dirty="0"/>
              <a:t>/</a:t>
            </a:r>
            <a:r>
              <a:rPr lang="nl-NL" sz="1100" baseline="30000" dirty="0" err="1"/>
              <a:t>melt</a:t>
            </a:r>
            <a:r>
              <a:rPr lang="nl-NL" sz="1100" dirty="0"/>
              <a:t> = (</a:t>
            </a:r>
            <a:r>
              <a:rPr lang="nl-NL" sz="1100" dirty="0" err="1"/>
              <a:t>D</a:t>
            </a:r>
            <a:r>
              <a:rPr lang="nl-NL" sz="1100" baseline="-25000" dirty="0" err="1"/>
              <a:t>FeOtot</a:t>
            </a:r>
            <a:r>
              <a:rPr lang="nl-NL" sz="1100" baseline="30000" dirty="0" err="1"/>
              <a:t>mgt</a:t>
            </a:r>
            <a:r>
              <a:rPr lang="nl-NL" sz="1100" baseline="30000" dirty="0"/>
              <a:t>/</a:t>
            </a:r>
            <a:r>
              <a:rPr lang="nl-NL" sz="1100" baseline="30000" dirty="0" err="1"/>
              <a:t>melt</a:t>
            </a:r>
            <a:r>
              <a:rPr lang="nl-NL" sz="1100" dirty="0"/>
              <a:t>)/(D</a:t>
            </a:r>
            <a:r>
              <a:rPr lang="nl-NL" sz="1100" baseline="-25000" dirty="0"/>
              <a:t>TiO2</a:t>
            </a:r>
            <a:r>
              <a:rPr lang="nl-NL" sz="1100" baseline="30000" dirty="0"/>
              <a:t>mgt/</a:t>
            </a:r>
            <a:r>
              <a:rPr lang="nl-NL" sz="1100" baseline="30000" dirty="0" err="1"/>
              <a:t>melt</a:t>
            </a:r>
            <a:r>
              <a:rPr lang="nl-NL" sz="1100" dirty="0"/>
              <a:t>); AMCNK = </a:t>
            </a:r>
            <a:r>
              <a:rPr lang="nl-NL" sz="1100" dirty="0" err="1"/>
              <a:t>molar</a:t>
            </a:r>
            <a:r>
              <a:rPr lang="nl-NL" sz="1100" dirty="0"/>
              <a:t> Al</a:t>
            </a:r>
            <a:r>
              <a:rPr lang="nl-NL" sz="1100" baseline="-25000" dirty="0"/>
              <a:t>2</a:t>
            </a:r>
            <a:r>
              <a:rPr lang="nl-NL" sz="1100" dirty="0"/>
              <a:t>O</a:t>
            </a:r>
            <a:r>
              <a:rPr lang="nl-NL" sz="1100" baseline="-25000" dirty="0"/>
              <a:t>3</a:t>
            </a:r>
            <a:r>
              <a:rPr lang="nl-NL" sz="1100" dirty="0"/>
              <a:t>/(</a:t>
            </a:r>
            <a:r>
              <a:rPr lang="nl-NL" sz="1100" dirty="0" err="1"/>
              <a:t>MgO</a:t>
            </a:r>
            <a:r>
              <a:rPr lang="nl-NL" sz="1100" dirty="0"/>
              <a:t> + </a:t>
            </a:r>
            <a:r>
              <a:rPr lang="nl-NL" sz="1100" dirty="0" err="1"/>
              <a:t>CaO</a:t>
            </a:r>
            <a:r>
              <a:rPr lang="nl-NL" sz="1100" dirty="0"/>
              <a:t> + Na</a:t>
            </a:r>
            <a:r>
              <a:rPr lang="nl-NL" sz="1100" baseline="-25000" dirty="0"/>
              <a:t>2</a:t>
            </a:r>
            <a:r>
              <a:rPr lang="nl-NL" sz="1100" dirty="0"/>
              <a:t>O + K</a:t>
            </a:r>
            <a:r>
              <a:rPr lang="nl-NL" sz="1100" baseline="-25000" dirty="0"/>
              <a:t>2</a:t>
            </a:r>
            <a:r>
              <a:rPr lang="nl-NL" sz="1100" dirty="0"/>
              <a:t>O). </a:t>
            </a:r>
            <a:r>
              <a:rPr lang="en-GB" sz="1100" b="1" dirty="0"/>
              <a:t>(</a:t>
            </a:r>
            <a:r>
              <a:rPr lang="en-GB" sz="1100" b="1" dirty="0" err="1"/>
              <a:t>b,c</a:t>
            </a:r>
            <a:r>
              <a:rPr lang="en-GB" sz="1100" b="1" dirty="0"/>
              <a:t>)</a:t>
            </a:r>
            <a:r>
              <a:rPr lang="en-GB" sz="1100" dirty="0"/>
              <a:t> Variation of the slopes and intercepts of the linear fits in (</a:t>
            </a:r>
            <a:r>
              <a:rPr lang="en-GB" sz="1100" b="1" dirty="0"/>
              <a:t>a)</a:t>
            </a:r>
            <a:r>
              <a:rPr lang="en-GB" sz="1100" dirty="0"/>
              <a:t> as a function of oxygen fugacity expressed in log unit deviations from the </a:t>
            </a:r>
            <a:r>
              <a:rPr lang="en-GB" sz="1100" dirty="0" err="1"/>
              <a:t>fayalite</a:t>
            </a:r>
            <a:r>
              <a:rPr lang="en-GB" sz="1100" dirty="0"/>
              <a:t>-magnetite-quartz (FMQ) buffer.</a:t>
            </a:r>
          </a:p>
          <a:p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EA8442-6A50-4449-8C03-25F5D9532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68" y="1239004"/>
            <a:ext cx="7729470" cy="486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151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</cp:revision>
  <dcterms:created xsi:type="dcterms:W3CDTF">2017-09-25T10:29:42Z</dcterms:created>
  <dcterms:modified xsi:type="dcterms:W3CDTF">2017-10-12T12:50:00Z</dcterms:modified>
</cp:coreProperties>
</file>