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 showing Sn concentration for KI samples in the melt against 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content. Red circles = KI samples. Thick lines represent modelled evolution with differing Sn</a:t>
            </a:r>
            <a:r>
              <a:rPr lang="en-AU" sz="120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4+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/∑Sn, listed in black boxes from 1 (green line), 0.5 (dashed grey line) and 0 (dashed black line). Thin grey line represents the fraction of melt remaining (F), listed in grey circles, with the grey star representing the parental melt composition. </a:t>
            </a: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δ</a:t>
            </a:r>
            <a:r>
              <a:rPr lang="en-AU" sz="120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122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 and Sn against 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(wt. %) for the KI lava lake samples. The solid lines represent the modelled 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</a:t>
            </a:r>
            <a:r>
              <a:rPr lang="en-AU" sz="120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122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 for ∆</a:t>
            </a:r>
            <a:r>
              <a:rPr lang="en-AU" sz="120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122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</a:t>
            </a:r>
            <a:r>
              <a:rPr lang="en-AU" sz="1200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mineral-melt 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0.5 (grey line), 0.7 (black line) and 0.9 (grey line). 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Geostandard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values are taken from Creech </a:t>
            </a:r>
            <a:r>
              <a:rPr lang="en-A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al.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(2017). In both cases, the crystallising assemblage is listed at the top of the figure (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olivine, 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Cpx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clinopyroxene, 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Plg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plagioclase, 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Ilm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ilmenite).</a:t>
            </a:r>
            <a:endParaRPr lang="en-GB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827" y="179388"/>
            <a:ext cx="413920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Badullovich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isotopic fractionation during igneous differentiation and Earth’s mantle composition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Badullovich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24-28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618938" y="5257031"/>
            <a:ext cx="91265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b="1" dirty="0"/>
              <a:t>Figure 1</a:t>
            </a:r>
            <a:r>
              <a:rPr lang="en-AU" sz="1100" dirty="0"/>
              <a:t> </a:t>
            </a:r>
            <a:r>
              <a:rPr lang="en-AU" sz="1100" b="1" dirty="0"/>
              <a:t>(a)</a:t>
            </a:r>
            <a:r>
              <a:rPr lang="en-AU" sz="1100" dirty="0"/>
              <a:t> Model showing Sn concentration for KI samples in the melt against </a:t>
            </a:r>
            <a:r>
              <a:rPr lang="en-AU" sz="1100" dirty="0" err="1"/>
              <a:t>MgO</a:t>
            </a:r>
            <a:r>
              <a:rPr lang="en-AU" sz="1100" dirty="0"/>
              <a:t> content. Red circles = KI samples. Thick lines represent modelled evolution with differing Sn</a:t>
            </a:r>
            <a:r>
              <a:rPr lang="en-AU" sz="1100" baseline="30000" dirty="0"/>
              <a:t>4+</a:t>
            </a:r>
            <a:r>
              <a:rPr lang="en-AU" sz="1100" dirty="0"/>
              <a:t>/∑Sn, listed in black boxes from 1 (green line), 0.5 (dashed grey line) and 0 (dashed black line). Thin grey line represents the fraction of melt remaining (F), listed in grey circles, with the grey star representing the parental melt composition. </a:t>
            </a:r>
            <a:r>
              <a:rPr lang="en-AU" sz="1100" b="1" dirty="0"/>
              <a:t>(b)</a:t>
            </a:r>
            <a:r>
              <a:rPr lang="en-AU" sz="1100" dirty="0"/>
              <a:t> δ</a:t>
            </a:r>
            <a:r>
              <a:rPr lang="en-AU" sz="1100" baseline="30000" dirty="0"/>
              <a:t>122</a:t>
            </a:r>
            <a:r>
              <a:rPr lang="en-AU" sz="1100" dirty="0"/>
              <a:t>Sn and Sn against </a:t>
            </a:r>
            <a:r>
              <a:rPr lang="en-AU" sz="1100" dirty="0" err="1"/>
              <a:t>MgO</a:t>
            </a:r>
            <a:r>
              <a:rPr lang="en-AU" sz="1100" dirty="0"/>
              <a:t> (wt. %) for the KI lava lake samples. The solid lines represent the modelled </a:t>
            </a:r>
            <a:r>
              <a:rPr lang="en-AU" sz="1100" dirty="0">
                <a:sym typeface="Symbol" panose="05050102010706020507" pitchFamily="18" charset="2"/>
              </a:rPr>
              <a:t></a:t>
            </a:r>
            <a:r>
              <a:rPr lang="en-AU" sz="1100" baseline="30000" dirty="0"/>
              <a:t>122</a:t>
            </a:r>
            <a:r>
              <a:rPr lang="en-AU" sz="1100" dirty="0"/>
              <a:t>Sn for ∆</a:t>
            </a:r>
            <a:r>
              <a:rPr lang="en-AU" sz="1100" baseline="30000" dirty="0"/>
              <a:t>122</a:t>
            </a:r>
            <a:r>
              <a:rPr lang="en-AU" sz="1100" dirty="0"/>
              <a:t>Sn</a:t>
            </a:r>
            <a:r>
              <a:rPr lang="en-AU" sz="1100" baseline="-25000" dirty="0"/>
              <a:t>mineral-melt </a:t>
            </a:r>
            <a:r>
              <a:rPr lang="en-AU" sz="1100" dirty="0"/>
              <a:t>= 0.5 (grey line), 0.7 (black line) and 0.9 (grey line). </a:t>
            </a:r>
            <a:r>
              <a:rPr lang="en-AU" sz="1100" dirty="0" err="1"/>
              <a:t>Geostandard</a:t>
            </a:r>
            <a:r>
              <a:rPr lang="en-AU" sz="1100" dirty="0"/>
              <a:t> values are taken from Creech </a:t>
            </a:r>
            <a:r>
              <a:rPr lang="en-AU" sz="1100" i="1" dirty="0"/>
              <a:t>et al.</a:t>
            </a:r>
            <a:r>
              <a:rPr lang="en-AU" sz="1100" dirty="0"/>
              <a:t> (2017). In both cases, the crystallising assemblage is listed at the top of the figure (</a:t>
            </a:r>
            <a:r>
              <a:rPr lang="en-AU" sz="1100" dirty="0" err="1"/>
              <a:t>Ol</a:t>
            </a:r>
            <a:r>
              <a:rPr lang="en-AU" sz="1100" dirty="0"/>
              <a:t> = olivine, </a:t>
            </a:r>
            <a:r>
              <a:rPr lang="en-AU" sz="1100" dirty="0" err="1"/>
              <a:t>Cpx</a:t>
            </a:r>
            <a:r>
              <a:rPr lang="en-AU" sz="1100" dirty="0"/>
              <a:t> = clinopyroxene, </a:t>
            </a:r>
            <a:r>
              <a:rPr lang="en-AU" sz="1100" dirty="0" err="1"/>
              <a:t>Plg</a:t>
            </a:r>
            <a:r>
              <a:rPr lang="en-AU" sz="1100" dirty="0"/>
              <a:t> = plagioclase, </a:t>
            </a:r>
            <a:r>
              <a:rPr lang="en-AU" sz="1100" dirty="0" err="1"/>
              <a:t>Ilm</a:t>
            </a:r>
            <a:r>
              <a:rPr lang="en-AU" sz="1100" dirty="0"/>
              <a:t> = ilmenite).</a:t>
            </a:r>
            <a:endParaRPr lang="en-GB" sz="1100" i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687FEAD-2D1A-4FD9-8F73-029D7203FF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4"/>
          <a:stretch/>
        </p:blipFill>
        <p:spPr>
          <a:xfrm>
            <a:off x="1988498" y="973263"/>
            <a:ext cx="7965929" cy="418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404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msgothic</vt:lpstr>
      <vt:lpstr>Symbol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19</cp:revision>
  <dcterms:created xsi:type="dcterms:W3CDTF">2017-09-25T10:29:42Z</dcterms:created>
  <dcterms:modified xsi:type="dcterms:W3CDTF">2017-11-06T08:16:03Z</dcterms:modified>
</cp:coreProperties>
</file>