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Secular trend of I/(Ca + Mg).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(I/Ca; limestone) and gray (I/(Ca + Mg); dolostone) dots are from Hardisty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(2017). Yellow dots are from this study. Blue bars mark intervals where there are data consistent with possible oxygenation events (Kendall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Planavsky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Gilleaudeau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 relative to the long term atmospheric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(green shades from Lyons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2014; green dash line from Sperling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2015) and major evolutionary events (orange) in biosphere. The grey dashed line at 0.5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μmol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Precambrian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I/(Ca + Mg) baseline.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Lu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proxy evidence for increased ocean oxygenation during the Bitter Springs Anomaly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Lu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53-57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>
                <a:latin typeface="Arial" panose="020B0604020202020204" pitchFamily="34" charset="0"/>
              </a:rPr>
              <a:t>746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2935058"/>
            <a:ext cx="238696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 </a:t>
            </a:r>
            <a:r>
              <a:rPr lang="en-US" sz="1100" dirty="0"/>
              <a:t>Secular trend of I/(Ca + Mg).</a:t>
            </a:r>
            <a:r>
              <a:rPr lang="en-US" sz="1100" b="1" dirty="0"/>
              <a:t> </a:t>
            </a:r>
            <a:r>
              <a:rPr lang="en-US" sz="1100" dirty="0"/>
              <a:t>White (I/Ca; limestone) and gray (I/(Ca + Mg); dolostone) dots are from Hardisty </a:t>
            </a:r>
            <a:r>
              <a:rPr lang="en-US" sz="1100" i="1" dirty="0"/>
              <a:t>et al</a:t>
            </a:r>
            <a:r>
              <a:rPr lang="en-US" sz="1100" dirty="0"/>
              <a:t>. (2017). Yellow dots are from this study. Blue bars mark intervals where there are data consistent with possible oxygenation events (Kendall</a:t>
            </a:r>
            <a:r>
              <a:rPr lang="en-US" sz="1100" i="1" dirty="0"/>
              <a:t> et al.</a:t>
            </a:r>
            <a:r>
              <a:rPr lang="en-US" sz="1100" dirty="0"/>
              <a:t>, 2009; </a:t>
            </a:r>
            <a:r>
              <a:rPr lang="en-US" sz="1100" dirty="0" err="1"/>
              <a:t>Planavsky</a:t>
            </a:r>
            <a:r>
              <a:rPr lang="en-US" sz="1100" i="1" dirty="0"/>
              <a:t> et al.</a:t>
            </a:r>
            <a:r>
              <a:rPr lang="en-US" sz="1100" dirty="0"/>
              <a:t>, 2014; </a:t>
            </a:r>
            <a:r>
              <a:rPr lang="en-US" sz="1100" dirty="0" err="1"/>
              <a:t>Gilleaudeau</a:t>
            </a:r>
            <a:r>
              <a:rPr lang="en-US" sz="1100" i="1" dirty="0"/>
              <a:t> et al.</a:t>
            </a:r>
            <a:r>
              <a:rPr lang="en-US" sz="1100" dirty="0"/>
              <a:t>, 2016) relative to the long term atmospheric </a:t>
            </a:r>
            <a:r>
              <a:rPr lang="en-US" sz="1100" i="1" dirty="0"/>
              <a:t>p</a:t>
            </a:r>
            <a:r>
              <a:rPr lang="en-US" sz="1100" dirty="0"/>
              <a:t>O</a:t>
            </a:r>
            <a:r>
              <a:rPr lang="en-US" sz="1100" baseline="-25000" dirty="0"/>
              <a:t>2</a:t>
            </a:r>
            <a:r>
              <a:rPr lang="en-US" sz="1100" dirty="0"/>
              <a:t> curve </a:t>
            </a:r>
            <a:r>
              <a:rPr lang="en-GB" sz="1100" dirty="0"/>
              <a:t>(green shades from Lyons</a:t>
            </a:r>
            <a:r>
              <a:rPr lang="en-GB" sz="1100" i="1" dirty="0"/>
              <a:t> et al.</a:t>
            </a:r>
            <a:r>
              <a:rPr lang="en-GB" sz="1100" dirty="0"/>
              <a:t>, 2014; green dash line from Sperling</a:t>
            </a:r>
            <a:r>
              <a:rPr lang="en-GB" sz="1100" i="1" dirty="0"/>
              <a:t> et al.</a:t>
            </a:r>
            <a:r>
              <a:rPr lang="en-GB" sz="1100" dirty="0"/>
              <a:t>, 2015) and major evolutionary events (orange) in biosphere. The grey dashed line at 0.5 </a:t>
            </a:r>
            <a:r>
              <a:rPr lang="en-GB" sz="1100" dirty="0" err="1"/>
              <a:t>μmol</a:t>
            </a:r>
            <a:r>
              <a:rPr lang="en-GB" sz="1100" dirty="0"/>
              <a:t>/</a:t>
            </a:r>
            <a:r>
              <a:rPr lang="en-GB" sz="1100" dirty="0" err="1"/>
              <a:t>mol</a:t>
            </a:r>
            <a:r>
              <a:rPr lang="en-GB" sz="1100" dirty="0"/>
              <a:t> is the Precambrian </a:t>
            </a:r>
            <a:r>
              <a:rPr lang="en-US" sz="1100" dirty="0"/>
              <a:t>I/(Ca + Mg) baseline.</a:t>
            </a:r>
            <a:endParaRPr lang="en-GB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74604C-F5A7-4835-9A0B-C9C9BE97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23" y="1091095"/>
            <a:ext cx="6880314" cy="49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324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21</cp:revision>
  <dcterms:created xsi:type="dcterms:W3CDTF">2017-09-25T10:29:42Z</dcterms:created>
  <dcterms:modified xsi:type="dcterms:W3CDTF">2017-11-28T15:51:36Z</dcterms:modified>
</cp:coreProperties>
</file>