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16/01/2018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a:t>
            </a:r>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4 </a:t>
            </a:r>
            <a:r>
              <a:rPr lang="en-US" sz="1200" kern="1200" dirty="0">
                <a:solidFill>
                  <a:schemeClr val="tx1"/>
                </a:solidFill>
                <a:effectLst/>
                <a:latin typeface="+mn-lt"/>
                <a:ea typeface="+mn-ea"/>
                <a:cs typeface="+mn-cs"/>
              </a:rPr>
              <a:t>Change in the redox state of the deep mantle. During the Earth's accretion </a:t>
            </a:r>
            <a:r>
              <a:rPr lang="en-US" sz="1200" b="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the descending iron droplets equilibrated chemically in a partially molten mantle, which contained a major amount of </a:t>
            </a:r>
            <a:r>
              <a:rPr lang="en-US" sz="1200" kern="1200" dirty="0" err="1">
                <a:solidFill>
                  <a:schemeClr val="tx1"/>
                </a:solidFill>
                <a:effectLst/>
                <a:latin typeface="+mn-lt"/>
                <a:ea typeface="+mn-ea"/>
                <a:cs typeface="+mn-cs"/>
              </a:rPr>
              <a:t>Bg</a:t>
            </a:r>
            <a:r>
              <a:rPr lang="en-US" sz="1200" kern="1200" dirty="0">
                <a:solidFill>
                  <a:schemeClr val="tx1"/>
                </a:solidFill>
                <a:effectLst/>
                <a:latin typeface="+mn-lt"/>
                <a:ea typeface="+mn-ea"/>
                <a:cs typeface="+mn-cs"/>
              </a:rPr>
              <a:t> below the 660 km discontinuity. After loss of the Fe</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the lower mantle was left with a #Fe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of ~20 % (Fig. 3a). During the Archean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centre</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oxidised</a:t>
            </a:r>
            <a:r>
              <a:rPr lang="en-US" sz="1200" kern="1200" dirty="0">
                <a:solidFill>
                  <a:schemeClr val="tx1"/>
                </a:solidFill>
                <a:effectLst/>
                <a:latin typeface="+mn-lt"/>
                <a:ea typeface="+mn-ea"/>
                <a:cs typeface="+mn-cs"/>
              </a:rPr>
              <a:t> deep mantle remained relatively isolated from the Earth’s surface with a tectonic regime </a:t>
            </a:r>
            <a:r>
              <a:rPr lang="en-US" sz="1200" kern="1200" dirty="0" err="1">
                <a:solidFill>
                  <a:schemeClr val="tx1"/>
                </a:solidFill>
                <a:effectLst/>
                <a:latin typeface="+mn-lt"/>
                <a:ea typeface="+mn-ea"/>
                <a:cs typeface="+mn-cs"/>
              </a:rPr>
              <a:t>characterised</a:t>
            </a:r>
            <a:r>
              <a:rPr lang="en-US" sz="1200" kern="1200" dirty="0">
                <a:solidFill>
                  <a:schemeClr val="tx1"/>
                </a:solidFill>
                <a:effectLst/>
                <a:latin typeface="+mn-lt"/>
                <a:ea typeface="+mn-ea"/>
                <a:cs typeface="+mn-cs"/>
              </a:rPr>
              <a:t> by almost no subduction. At that time, the atmosphere was anoxic. The progressive transition to modern plate tectonics around the Archean to Proterozoic Transition greatly enhanced mantle mixing </a:t>
            </a:r>
            <a:r>
              <a:rPr lang="en-US" sz="1200" b="1" kern="1200" dirty="0">
                <a:solidFill>
                  <a:schemeClr val="tx1"/>
                </a:solidFill>
                <a:effectLst/>
                <a:latin typeface="+mn-lt"/>
                <a:ea typeface="+mn-ea"/>
                <a:cs typeface="+mn-cs"/>
              </a:rPr>
              <a:t>(right)</a:t>
            </a:r>
            <a:r>
              <a:rPr lang="en-US" sz="1200" kern="1200" dirty="0">
                <a:solidFill>
                  <a:schemeClr val="tx1"/>
                </a:solidFill>
                <a:effectLst/>
                <a:latin typeface="+mn-lt"/>
                <a:ea typeface="+mn-ea"/>
                <a:cs typeface="+mn-cs"/>
              </a:rPr>
              <a:t>. Subduction became the dominant mechanism, which associated to global mantle convection brought deeper material and then fresh lavas to the Earth’s surface. Large amounts of oxygen were potentially degassed, due to the increase in volcanic fluxes and other sub-surface exchange processes. In this scheme, “Fe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“Fe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indicate mantle fractions where the Fe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ΣFe</a:t>
            </a:r>
            <a:r>
              <a:rPr lang="en-US" sz="1200" kern="1200" dirty="0">
                <a:solidFill>
                  <a:schemeClr val="tx1"/>
                </a:solidFill>
                <a:effectLst/>
                <a:latin typeface="+mn-lt"/>
                <a:ea typeface="+mn-ea"/>
                <a:cs typeface="+mn-cs"/>
              </a:rPr>
              <a:t> ratios are 2–3 % and ~20 %, respectively. Yellow, orange and red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indicate the Earth’s envelopes of Oxygen/</a:t>
            </a:r>
            <a:r>
              <a:rPr lang="en-US" sz="1200" kern="1200" dirty="0" err="1">
                <a:solidFill>
                  <a:schemeClr val="tx1"/>
                </a:solidFill>
                <a:effectLst/>
                <a:latin typeface="+mn-lt"/>
                <a:ea typeface="+mn-ea"/>
                <a:cs typeface="+mn-cs"/>
              </a:rPr>
              <a:t>ΣCations</a:t>
            </a:r>
            <a:r>
              <a:rPr lang="en-US" sz="1200" kern="1200" dirty="0">
                <a:solidFill>
                  <a:schemeClr val="tx1"/>
                </a:solidFill>
                <a:effectLst/>
                <a:latin typeface="+mn-lt"/>
                <a:ea typeface="+mn-ea"/>
                <a:cs typeface="+mn-cs"/>
              </a:rPr>
              <a:t> ratios that are lower (due to a Fe</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excess), similar and higher (due to a Fe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excess), respectively, than the current mantle value.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16/01/2018</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16/01/2018</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7524750" y="179388"/>
            <a:ext cx="4499278"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a:solidFill>
                  <a:schemeClr val="tx1"/>
                </a:solidFill>
                <a:latin typeface="Arial" panose="020B0604020202020204" pitchFamily="34" charset="0"/>
                <a:cs typeface="Arial" panose="020B0604020202020204" pitchFamily="34" charset="0"/>
              </a:rPr>
              <a:t>Andrault </a:t>
            </a:r>
            <a:r>
              <a:rPr lang="de-AT" altLang="en-US" sz="1400" b="1" i="1" dirty="0">
                <a:solidFill>
                  <a:schemeClr val="tx1"/>
                </a:solidFill>
                <a:latin typeface="Arial" panose="020B0604020202020204" pitchFamily="34" charset="0"/>
                <a:cs typeface="Arial" panose="020B0604020202020204" pitchFamily="34" charset="0"/>
              </a:rPr>
              <a:t>et al</a:t>
            </a:r>
            <a:r>
              <a:rPr lang="de-AT"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GB" altLang="en-US" sz="1400" b="1" dirty="0">
                <a:solidFill>
                  <a:schemeClr val="tx1"/>
                </a:solidFill>
                <a:latin typeface="Arial" panose="020B0604020202020204" pitchFamily="34" charset="0"/>
                <a:cs typeface="Arial" panose="020B0604020202020204" pitchFamily="34" charset="0"/>
              </a:rPr>
              <a:t>Large oxygen excess in the primitive mantle could be the source of the Great Oxygenation Event</a:t>
            </a:r>
            <a:endParaRPr lang="en-US" altLang="en-US" sz="1400" b="1" dirty="0">
              <a:solidFill>
                <a:schemeClr val="tx1"/>
              </a:solidFill>
              <a:latin typeface="Arial" panose="020B0604020202020204" pitchFamily="34" charset="0"/>
              <a:cs typeface="Arial" panose="020B0604020202020204" pitchFamily="34" charset="0"/>
            </a:endParaRP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 Andrault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8</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6</a:t>
            </a:r>
            <a:r>
              <a:rPr lang="tr-TR" altLang="en-US" sz="1200" b="1" dirty="0">
                <a:latin typeface="Arial" panose="020B0604020202020204" pitchFamily="34" charset="0"/>
              </a:rPr>
              <a:t>, </a:t>
            </a:r>
            <a:r>
              <a:rPr lang="en-US" altLang="en-US" sz="1200" b="1" dirty="0">
                <a:latin typeface="Arial" panose="020B0604020202020204" pitchFamily="34" charset="0"/>
              </a:rPr>
              <a:t>5-10</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801</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7" y="6260109"/>
            <a:ext cx="3881411"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2018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 4.0</a:t>
            </a:r>
          </a:p>
        </p:txBody>
      </p:sp>
      <p:sp>
        <p:nvSpPr>
          <p:cNvPr id="15" name="Rectangle 14">
            <a:extLst>
              <a:ext uri="{FF2B5EF4-FFF2-40B4-BE49-F238E27FC236}">
                <a16:creationId xmlns:a16="http://schemas.microsoft.com/office/drawing/2014/main" id="{05D4F318-9649-4DF1-9E5F-E27D37E6A5EB}"/>
              </a:ext>
            </a:extLst>
          </p:cNvPr>
          <p:cNvSpPr/>
          <p:nvPr/>
        </p:nvSpPr>
        <p:spPr>
          <a:xfrm>
            <a:off x="2538224" y="5462574"/>
            <a:ext cx="7610117" cy="600164"/>
          </a:xfrm>
          <a:prstGeom prst="rect">
            <a:avLst/>
          </a:prstGeom>
        </p:spPr>
        <p:txBody>
          <a:bodyPr wrap="square">
            <a:spAutoFit/>
          </a:bodyPr>
          <a:lstStyle/>
          <a:p>
            <a:r>
              <a:rPr lang="en-US" sz="1100" b="1" dirty="0"/>
              <a:t>Figure</a:t>
            </a:r>
            <a:r>
              <a:rPr lang="en-GB" sz="1100" dirty="0"/>
              <a:t> </a:t>
            </a:r>
            <a:r>
              <a:rPr lang="en-US" sz="1100" b="1" dirty="0"/>
              <a:t> 4 </a:t>
            </a:r>
            <a:r>
              <a:rPr lang="en-US" sz="1100" dirty="0"/>
              <a:t>Change in the redox state of the deep mantle. During the Earth's accretion </a:t>
            </a:r>
            <a:r>
              <a:rPr lang="en-US" sz="1100" b="1" dirty="0"/>
              <a:t>(left)</a:t>
            </a:r>
            <a:r>
              <a:rPr lang="en-US" sz="1100" dirty="0"/>
              <a:t>, the descending iron droplets equilibrated chemically in a partially molten mantle, which contained a major amount of </a:t>
            </a:r>
            <a:r>
              <a:rPr lang="en-US" sz="1100" dirty="0" err="1"/>
              <a:t>Bg</a:t>
            </a:r>
            <a:r>
              <a:rPr lang="en-US" sz="1100" dirty="0"/>
              <a:t> below the 660 km discontinuity. After loss of the Fe</a:t>
            </a:r>
            <a:r>
              <a:rPr lang="en-US" sz="1100" baseline="30000" dirty="0"/>
              <a:t>0</a:t>
            </a:r>
            <a:r>
              <a:rPr lang="en-US" sz="1100" dirty="0"/>
              <a:t>, the lower mantle was left with a #Fe</a:t>
            </a:r>
            <a:r>
              <a:rPr lang="en-US" sz="1100" baseline="30000" dirty="0"/>
              <a:t>3+</a:t>
            </a:r>
            <a:r>
              <a:rPr lang="en-US" sz="1100" dirty="0"/>
              <a:t> of ~20 % (Fig. 3a) …</a:t>
            </a:r>
            <a:endParaRPr lang="en-GB" sz="1100" dirty="0"/>
          </a:p>
        </p:txBody>
      </p:sp>
      <p:pic>
        <p:nvPicPr>
          <p:cNvPr id="14" name="Image 13">
            <a:extLst>
              <a:ext uri="{FF2B5EF4-FFF2-40B4-BE49-F238E27FC236}">
                <a16:creationId xmlns:a16="http://schemas.microsoft.com/office/drawing/2014/main" id="{2498E9B4-9D53-4378-9170-BC5890D13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922" y="1568139"/>
            <a:ext cx="9244155" cy="3483545"/>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69</Words>
  <Application>Microsoft Office PowerPoint</Application>
  <PresentationFormat>Grand écran</PresentationFormat>
  <Paragraphs>9</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29</cp:revision>
  <dcterms:created xsi:type="dcterms:W3CDTF">2017-09-25T10:29:42Z</dcterms:created>
  <dcterms:modified xsi:type="dcterms:W3CDTF">2018-01-16T13:23:08Z</dcterms:modified>
</cp:coreProperties>
</file>