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602" autoAdjust="0"/>
  </p:normalViewPr>
  <p:slideViewPr>
    <p:cSldViewPr snapToGrid="0">
      <p:cViewPr varScale="1">
        <p:scale>
          <a:sx n="79" d="100"/>
          <a:sy n="79" d="100"/>
        </p:scale>
        <p:origin x="5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E9F15-E124-4A59-ADCB-FB1B9F434588}" type="datetimeFigureOut">
              <a:rPr lang="en-GB" smtClean="0"/>
              <a:t>27/02/2018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5EF4E-C39C-4320-9BC4-7602AEACBD62}" type="slidenum">
              <a:rPr lang="en-GB" smtClean="0"/>
              <a:t>‹N°›</a:t>
            </a:fld>
            <a:endParaRPr lang="en-GB"/>
          </a:p>
        </p:txBody>
      </p:sp>
    </p:spTree>
    <p:extLst>
      <p:ext uri="{BB962C8B-B14F-4D97-AF65-F5344CB8AC3E}">
        <p14:creationId xmlns:p14="http://schemas.microsoft.com/office/powerpoint/2010/main" val="6112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1</a:t>
            </a:r>
            <a:r>
              <a:rPr lang="en-US" sz="1200" kern="1200" dirty="0">
                <a:solidFill>
                  <a:schemeClr val="tx1"/>
                </a:solidFill>
                <a:effectLst/>
                <a:latin typeface="+mn-lt"/>
                <a:ea typeface="+mn-ea"/>
                <a:cs typeface="+mn-cs"/>
              </a:rPr>
              <a:t> Arrhenius plot showing temperature dependence of Li diffusion in silicate materials. Lithium diffusion in wet rhyolite melt is significantly faster than in dry obsidian glass due to the decrease in viscosity from glass to liquid and from the addition of 6 wt. % dissolved H</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O to the melt.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D5EF4E-C39C-4320-9BC4-7602AEACBD62}" type="slidenum">
              <a:rPr lang="en-GB" smtClean="0"/>
              <a:t>1</a:t>
            </a:fld>
            <a:endParaRPr lang="en-GB"/>
          </a:p>
        </p:txBody>
      </p:sp>
    </p:spTree>
    <p:extLst>
      <p:ext uri="{BB962C8B-B14F-4D97-AF65-F5344CB8AC3E}">
        <p14:creationId xmlns:p14="http://schemas.microsoft.com/office/powerpoint/2010/main" val="28658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B77A-AD9E-42CE-90FE-2A2B85BA6A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7BDCB0-2F98-4689-B4DC-EBA31EED9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B18CC1-746B-4575-80C5-9180D943F9B0}"/>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5" name="Footer Placeholder 4">
            <a:extLst>
              <a:ext uri="{FF2B5EF4-FFF2-40B4-BE49-F238E27FC236}">
                <a16:creationId xmlns:a16="http://schemas.microsoft.com/office/drawing/2014/main" id="{EF625D76-471C-46CA-85B1-9542E01AA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E3BD73-5656-4ABB-9EC0-E921F08CF387}"/>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00694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B4C8-EF40-4129-B925-4B9888E2796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22B0D2-5CC9-448C-9BD4-5A2D7A8B33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065027-A13C-44B4-9C3B-CAF026DAFDC1}"/>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5" name="Footer Placeholder 4">
            <a:extLst>
              <a:ext uri="{FF2B5EF4-FFF2-40B4-BE49-F238E27FC236}">
                <a16:creationId xmlns:a16="http://schemas.microsoft.com/office/drawing/2014/main" id="{0E1EE38C-12E3-410D-A654-891177890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49C061-4FD5-4723-87C0-82A1607760F9}"/>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76858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42312C-0787-421F-B6C4-28205E7AC1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4ECF14-3AFA-47E6-93C1-FD81DDB73F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F80EAF-EE41-4061-B44A-35C321DF1694}"/>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5" name="Footer Placeholder 4">
            <a:extLst>
              <a:ext uri="{FF2B5EF4-FFF2-40B4-BE49-F238E27FC236}">
                <a16:creationId xmlns:a16="http://schemas.microsoft.com/office/drawing/2014/main" id="{83E7AC7D-01FB-43A7-A07D-D6023C3A34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1BA76D-FCB1-4559-B3F0-A878D1BD524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320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D16-66A3-4566-9E68-B544E2F105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D30713-681D-4D4B-86C3-CD3CC2C9B0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92439B-D52C-4963-8A9E-E49B072760AB}"/>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5" name="Footer Placeholder 4">
            <a:extLst>
              <a:ext uri="{FF2B5EF4-FFF2-40B4-BE49-F238E27FC236}">
                <a16:creationId xmlns:a16="http://schemas.microsoft.com/office/drawing/2014/main" id="{3D10BB58-8C09-4EAB-BDE2-C4BE4D362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26362-35E5-438E-AE2E-345E8D37223D}"/>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93811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ADCD-2C59-499A-8BB6-1B7EEAD5B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745C4F-5F3F-4202-9011-7A0120E44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381016-7CA1-4BD6-9CFA-A9F658D7B464}"/>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5" name="Footer Placeholder 4">
            <a:extLst>
              <a:ext uri="{FF2B5EF4-FFF2-40B4-BE49-F238E27FC236}">
                <a16:creationId xmlns:a16="http://schemas.microsoft.com/office/drawing/2014/main" id="{A7F5D68C-83EE-4C22-8119-880A314D7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21CC1-DCB7-4B45-A3EB-14F55F33851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8924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BFB2F-3441-4C29-82F2-C00B696749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942F89-D38D-4DF3-9842-7CCE48938A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694011-0760-48E9-B43B-DD3FFC8CFB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D1C331-6084-4441-85DB-7E7BDFF86069}"/>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6" name="Footer Placeholder 5">
            <a:extLst>
              <a:ext uri="{FF2B5EF4-FFF2-40B4-BE49-F238E27FC236}">
                <a16:creationId xmlns:a16="http://schemas.microsoft.com/office/drawing/2014/main" id="{18649EB1-EDBE-4C05-B153-AFA8C5EA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E3A5BF-8E1D-441A-AD59-5E8C7D2D2033}"/>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313413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F436-B1AB-4884-9E80-4F95E5105B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E4BCD-85C2-4CEA-8526-EB8082DD7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43E3DD-0812-4D7D-97D0-56CCC315CC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1EB60D-88C3-4999-889F-4D75C03358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AC0CEC-2BBA-4B8C-9C49-1C6B61148D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80D2AE-E9FC-4363-9ACD-BEF5701C10B0}"/>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8" name="Footer Placeholder 7">
            <a:extLst>
              <a:ext uri="{FF2B5EF4-FFF2-40B4-BE49-F238E27FC236}">
                <a16:creationId xmlns:a16="http://schemas.microsoft.com/office/drawing/2014/main" id="{07B08252-27D7-4369-8248-FA04CFEC3B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D69BAD-A5F1-49F0-88A6-E94477A56C8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160037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5CED3-97DC-4798-B74C-DB047D87FD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BFFF59-ACA7-44E4-91F7-D110A228592D}"/>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4" name="Footer Placeholder 3">
            <a:extLst>
              <a:ext uri="{FF2B5EF4-FFF2-40B4-BE49-F238E27FC236}">
                <a16:creationId xmlns:a16="http://schemas.microsoft.com/office/drawing/2014/main" id="{CBD7E3B0-6D81-4F00-82BA-59EA1DEC66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AC9C2B-BAF8-4096-885A-F089972AFEA0}"/>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26064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48B7B-DDEA-4733-A757-1F88959A72BE}"/>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3" name="Footer Placeholder 2">
            <a:extLst>
              <a:ext uri="{FF2B5EF4-FFF2-40B4-BE49-F238E27FC236}">
                <a16:creationId xmlns:a16="http://schemas.microsoft.com/office/drawing/2014/main" id="{F98EF47A-014A-438F-8C89-B8EB5CE2A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4803F8-B3CF-4ECF-9388-1E8DA1FF5FDE}"/>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021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24E43-C6B2-40C4-8FFA-C52F89F29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057852-972A-4D31-AEBD-8F78579B8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0E9D65-5526-4271-B6CA-35AB50F0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85EA18-2D15-40F3-A2C6-D56011A18616}"/>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6" name="Footer Placeholder 5">
            <a:extLst>
              <a:ext uri="{FF2B5EF4-FFF2-40B4-BE49-F238E27FC236}">
                <a16:creationId xmlns:a16="http://schemas.microsoft.com/office/drawing/2014/main" id="{B1B7921E-6790-414D-BF40-B0EBDDBCE6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D9BEBD-4601-4E89-961A-F57B88523A9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416849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BA1-18D8-4EFD-B4F7-1CDF5114E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28A52-A027-4CA4-9D5C-D1F5A7EB04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2B8EE3-F341-4337-9869-E7CE76209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14204A-B11A-4FA3-B09C-AC7E325BE69E}"/>
              </a:ext>
            </a:extLst>
          </p:cNvPr>
          <p:cNvSpPr>
            <a:spLocks noGrp="1"/>
          </p:cNvSpPr>
          <p:nvPr>
            <p:ph type="dt" sz="half" idx="10"/>
          </p:nvPr>
        </p:nvSpPr>
        <p:spPr/>
        <p:txBody>
          <a:bodyPr/>
          <a:lstStyle/>
          <a:p>
            <a:fld id="{8C1B2804-2022-499F-AEBC-0A6FF3388BE2}" type="datetimeFigureOut">
              <a:rPr lang="en-GB" smtClean="0"/>
              <a:t>27/02/2018</a:t>
            </a:fld>
            <a:endParaRPr lang="en-GB"/>
          </a:p>
        </p:txBody>
      </p:sp>
      <p:sp>
        <p:nvSpPr>
          <p:cNvPr id="6" name="Footer Placeholder 5">
            <a:extLst>
              <a:ext uri="{FF2B5EF4-FFF2-40B4-BE49-F238E27FC236}">
                <a16:creationId xmlns:a16="http://schemas.microsoft.com/office/drawing/2014/main" id="{DD1D2141-4D98-4594-A074-B96040C2CD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11AAAB-D8AC-4254-8E04-D31385E213CB}"/>
              </a:ext>
            </a:extLst>
          </p:cNvPr>
          <p:cNvSpPr>
            <a:spLocks noGrp="1"/>
          </p:cNvSpPr>
          <p:nvPr>
            <p:ph type="sldNum" sz="quarter" idx="12"/>
          </p:nvPr>
        </p:nvSpPr>
        <p:spPr/>
        <p:txBody>
          <a:bodyPr/>
          <a:lstStyle/>
          <a:p>
            <a:fld id="{63FF9AE1-45E4-4598-9D4D-71B7CF00AD8A}" type="slidenum">
              <a:rPr lang="en-GB" smtClean="0"/>
              <a:t>‹N°›</a:t>
            </a:fld>
            <a:endParaRPr lang="en-GB"/>
          </a:p>
        </p:txBody>
      </p:sp>
    </p:spTree>
    <p:extLst>
      <p:ext uri="{BB962C8B-B14F-4D97-AF65-F5344CB8AC3E}">
        <p14:creationId xmlns:p14="http://schemas.microsoft.com/office/powerpoint/2010/main" val="8462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878FC-9573-4705-AAD7-77EEC76A2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6D3BC-331D-4BAE-8423-9769C843B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0CBDD-5E47-415A-8076-50612360A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2804-2022-499F-AEBC-0A6FF3388BE2}" type="datetimeFigureOut">
              <a:rPr lang="en-GB" smtClean="0"/>
              <a:t>27/02/2018</a:t>
            </a:fld>
            <a:endParaRPr lang="en-GB"/>
          </a:p>
        </p:txBody>
      </p:sp>
      <p:sp>
        <p:nvSpPr>
          <p:cNvPr id="5" name="Footer Placeholder 4">
            <a:extLst>
              <a:ext uri="{FF2B5EF4-FFF2-40B4-BE49-F238E27FC236}">
                <a16:creationId xmlns:a16="http://schemas.microsoft.com/office/drawing/2014/main" id="{025D00AC-39A3-45E8-8AA0-F551116C9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414DD2-6015-48ED-848E-AE15FA2D34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9AE1-45E4-4598-9D4D-71B7CF00AD8A}" type="slidenum">
              <a:rPr lang="en-GB" smtClean="0"/>
              <a:t>‹N°›</a:t>
            </a:fld>
            <a:endParaRPr lang="en-GB"/>
          </a:p>
        </p:txBody>
      </p:sp>
    </p:spTree>
    <p:extLst>
      <p:ext uri="{BB962C8B-B14F-4D97-AF65-F5344CB8AC3E}">
        <p14:creationId xmlns:p14="http://schemas.microsoft.com/office/powerpoint/2010/main" val="60617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8" descr="GeoPerspLetters_logo_250.png">
            <a:extLst>
              <a:ext uri="{FF2B5EF4-FFF2-40B4-BE49-F238E27FC236}">
                <a16:creationId xmlns:a16="http://schemas.microsoft.com/office/drawing/2014/main" id="{43CDA8D4-EBD6-4957-A7BC-D25F005924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9388"/>
            <a:ext cx="2022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3">
            <a:extLst>
              <a:ext uri="{FF2B5EF4-FFF2-40B4-BE49-F238E27FC236}">
                <a16:creationId xmlns:a16="http://schemas.microsoft.com/office/drawing/2014/main" id="{6EAD7618-3F46-4AC7-9DF4-2F101F44696A}"/>
              </a:ext>
            </a:extLst>
          </p:cNvPr>
          <p:cNvSpPr txBox="1">
            <a:spLocks noChangeArrowheads="1"/>
          </p:cNvSpPr>
          <p:nvPr/>
        </p:nvSpPr>
        <p:spPr bwMode="auto">
          <a:xfrm>
            <a:off x="8339959" y="349564"/>
            <a:ext cx="3684067" cy="6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888"/>
              </a:spcAft>
              <a:buClr>
                <a:srgbClr val="000000"/>
              </a:buClr>
              <a:buSzPct val="100000"/>
              <a:buFont typeface="Arial" panose="020B0604020202020204" pitchFamily="34" charset="0"/>
              <a:buChar char="•"/>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r">
              <a:spcAft>
                <a:spcPct val="0"/>
              </a:spcAft>
              <a:buSzPct val="45000"/>
              <a:buNone/>
            </a:pPr>
            <a:r>
              <a:rPr lang="de-AT" altLang="en-US" sz="1400" b="1" dirty="0">
                <a:solidFill>
                  <a:schemeClr val="tx1"/>
                </a:solidFill>
                <a:latin typeface="Arial" panose="020B0604020202020204" pitchFamily="34" charset="0"/>
                <a:cs typeface="Arial" panose="020B0604020202020204" pitchFamily="34" charset="0"/>
              </a:rPr>
              <a:t>Holycross </a:t>
            </a:r>
            <a:r>
              <a:rPr lang="de-AT" altLang="en-US" sz="1400" b="1" i="1" dirty="0">
                <a:solidFill>
                  <a:schemeClr val="tx1"/>
                </a:solidFill>
                <a:latin typeface="Arial" panose="020B0604020202020204" pitchFamily="34" charset="0"/>
                <a:cs typeface="Arial" panose="020B0604020202020204" pitchFamily="34" charset="0"/>
              </a:rPr>
              <a:t>et al</a:t>
            </a:r>
            <a:r>
              <a:rPr lang="de-AT" altLang="en-US" sz="1400" b="1" dirty="0">
                <a:solidFill>
                  <a:schemeClr val="tx1"/>
                </a:solidFill>
                <a:latin typeface="Arial" panose="020B0604020202020204" pitchFamily="34" charset="0"/>
                <a:cs typeface="Arial" panose="020B0604020202020204" pitchFamily="34" charset="0"/>
              </a:rPr>
              <a:t>.</a:t>
            </a:r>
          </a:p>
          <a:p>
            <a:pPr algn="r">
              <a:spcAft>
                <a:spcPct val="0"/>
              </a:spcAft>
              <a:buSzPct val="45000"/>
              <a:buNone/>
            </a:pPr>
            <a:r>
              <a:rPr lang="en-GB" altLang="en-US" sz="1400" b="1" dirty="0">
                <a:solidFill>
                  <a:schemeClr val="tx1"/>
                </a:solidFill>
                <a:latin typeface="Arial" panose="020B0604020202020204" pitchFamily="34" charset="0"/>
                <a:cs typeface="Arial" panose="020B0604020202020204" pitchFamily="34" charset="0"/>
              </a:rPr>
              <a:t>Diffusive fractionation of Li isotopes in wet, highly silicic melts</a:t>
            </a:r>
            <a:endParaRPr lang="en-US" altLang="en-US" sz="1400" b="1" dirty="0">
              <a:solidFill>
                <a:schemeClr val="tx1"/>
              </a:solidFill>
              <a:latin typeface="Arial" panose="020B0604020202020204" pitchFamily="34" charset="0"/>
              <a:cs typeface="Arial" panose="020B0604020202020204" pitchFamily="34" charset="0"/>
            </a:endParaRPr>
          </a:p>
        </p:txBody>
      </p:sp>
      <p:sp>
        <p:nvSpPr>
          <p:cNvPr id="11" name="Text Box 4">
            <a:extLst>
              <a:ext uri="{FF2B5EF4-FFF2-40B4-BE49-F238E27FC236}">
                <a16:creationId xmlns:a16="http://schemas.microsoft.com/office/drawing/2014/main" id="{B1D637F6-4B43-4938-B9B5-C1D1F61E5A43}"/>
              </a:ext>
            </a:extLst>
          </p:cNvPr>
          <p:cNvSpPr txBox="1">
            <a:spLocks noChangeArrowheads="1"/>
          </p:cNvSpPr>
          <p:nvPr/>
        </p:nvSpPr>
        <p:spPr bwMode="auto">
          <a:xfrm>
            <a:off x="215900" y="647362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863600" indent="-287338">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2954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7272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1590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6162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30734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5306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987800" indent="-2159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spcAft>
                <a:spcPct val="0"/>
              </a:spcAft>
              <a:buSzPct val="45000"/>
              <a:buNone/>
            </a:pPr>
            <a:r>
              <a:rPr lang="de-AT" altLang="en-US" sz="1200" b="1" dirty="0">
                <a:latin typeface="Arial" panose="020B0604020202020204" pitchFamily="34" charset="0"/>
              </a:rPr>
              <a:t>Holycross </a:t>
            </a:r>
            <a:r>
              <a:rPr lang="de-AT" altLang="en-US" sz="1200" b="1" i="1" dirty="0">
                <a:latin typeface="Arial" panose="020B0604020202020204" pitchFamily="34" charset="0"/>
              </a:rPr>
              <a:t>et al</a:t>
            </a:r>
            <a:r>
              <a:rPr lang="de-AT" altLang="en-US" sz="1200" b="1" dirty="0">
                <a:latin typeface="Arial" panose="020B0604020202020204" pitchFamily="34" charset="0"/>
              </a:rPr>
              <a:t>. </a:t>
            </a:r>
            <a:r>
              <a:rPr lang="tr-TR" altLang="en-US" sz="1200" b="1" dirty="0">
                <a:latin typeface="Arial" panose="020B0604020202020204" pitchFamily="34" charset="0"/>
              </a:rPr>
              <a:t>(201</a:t>
            </a:r>
            <a:r>
              <a:rPr lang="en-US" altLang="en-US" sz="1200" b="1" dirty="0">
                <a:latin typeface="Arial" panose="020B0604020202020204" pitchFamily="34" charset="0"/>
              </a:rPr>
              <a:t>8</a:t>
            </a:r>
            <a:r>
              <a:rPr lang="fr-FR" altLang="en-US" sz="1200" b="1" dirty="0">
                <a:latin typeface="Arial" panose="020B0604020202020204" pitchFamily="34" charset="0"/>
              </a:rPr>
              <a:t>)</a:t>
            </a:r>
            <a:r>
              <a:rPr lang="tr-TR" altLang="en-US" sz="1200" b="1" dirty="0">
                <a:latin typeface="Arial" panose="020B0604020202020204" pitchFamily="34" charset="0"/>
              </a:rPr>
              <a:t> </a:t>
            </a:r>
            <a:r>
              <a:rPr lang="tr-TR" altLang="en-US" sz="1200" b="1" i="1" dirty="0">
                <a:latin typeface="Arial" panose="020B0604020202020204" pitchFamily="34" charset="0"/>
              </a:rPr>
              <a:t>Geochem. Persp. Let. </a:t>
            </a:r>
            <a:r>
              <a:rPr lang="fr-FR" altLang="en-US" sz="1200" b="1" dirty="0">
                <a:latin typeface="Arial" panose="020B0604020202020204" pitchFamily="34" charset="0"/>
              </a:rPr>
              <a:t>6</a:t>
            </a:r>
            <a:r>
              <a:rPr lang="tr-TR" altLang="en-US" sz="1200" b="1" dirty="0">
                <a:latin typeface="Arial" panose="020B0604020202020204" pitchFamily="34" charset="0"/>
              </a:rPr>
              <a:t>, </a:t>
            </a:r>
            <a:r>
              <a:rPr lang="en-US" altLang="en-US" sz="1200" b="1" dirty="0">
                <a:latin typeface="Arial" panose="020B0604020202020204" pitchFamily="34" charset="0"/>
              </a:rPr>
              <a:t>39-42</a:t>
            </a:r>
            <a:r>
              <a:rPr lang="fr-FR" altLang="en-US" sz="1200" b="1" dirty="0">
                <a:latin typeface="Arial" panose="020B0604020202020204" pitchFamily="34" charset="0"/>
              </a:rPr>
              <a:t> </a:t>
            </a:r>
            <a:r>
              <a:rPr lang="tr-TR" altLang="en-US" sz="1200" b="1" dirty="0">
                <a:latin typeface="Arial" panose="020B0604020202020204" pitchFamily="34" charset="0"/>
              </a:rPr>
              <a:t>| doi: 10.7185/geochemlet.1</a:t>
            </a:r>
            <a:r>
              <a:rPr lang="fr-FR" altLang="en-US" sz="1200" b="1" dirty="0">
                <a:latin typeface="Arial" panose="020B0604020202020204" pitchFamily="34" charset="0"/>
              </a:rPr>
              <a:t>807</a:t>
            </a:r>
            <a:endParaRPr lang="en-GB" altLang="en-US" sz="1200" b="1" dirty="0">
              <a:latin typeface="Arial" panose="020B0604020202020204" pitchFamily="34" charset="0"/>
            </a:endParaRPr>
          </a:p>
        </p:txBody>
      </p:sp>
      <p:sp>
        <p:nvSpPr>
          <p:cNvPr id="12" name="Text Box 5">
            <a:extLst>
              <a:ext uri="{FF2B5EF4-FFF2-40B4-BE49-F238E27FC236}">
                <a16:creationId xmlns:a16="http://schemas.microsoft.com/office/drawing/2014/main" id="{00A0C749-5157-4628-A3FB-7AAE3B8CF560}"/>
              </a:ext>
            </a:extLst>
          </p:cNvPr>
          <p:cNvSpPr txBox="1">
            <a:spLocks noChangeArrowheads="1"/>
          </p:cNvSpPr>
          <p:nvPr/>
        </p:nvSpPr>
        <p:spPr bwMode="auto">
          <a:xfrm>
            <a:off x="8814217" y="6260109"/>
            <a:ext cx="3881411"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lnSpc>
                <a:spcPct val="93000"/>
              </a:lnSpc>
              <a:spcAft>
                <a:spcPts val="888"/>
              </a:spcAft>
              <a:buClr>
                <a:srgbClr val="000000"/>
              </a:buClr>
              <a:buSzPct val="100000"/>
              <a:buFont typeface="Arial" panose="020B0604020202020204" pitchFamily="34" charset="0"/>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1pPr>
            <a:lvl2pPr marL="742950" indent="-285750">
              <a:lnSpc>
                <a:spcPct val="93000"/>
              </a:lnSpc>
              <a:spcAft>
                <a:spcPts val="1138"/>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600">
                <a:solidFill>
                  <a:srgbClr val="000000"/>
                </a:solidFill>
                <a:latin typeface="Times New Roman" panose="02020603050405020304" pitchFamily="18" charset="0"/>
                <a:ea typeface="ＭＳ Ｐゴシック" panose="020B0600070205080204" pitchFamily="34" charset="-128"/>
                <a:cs typeface="msgothic"/>
              </a:defRPr>
            </a:lvl2pPr>
            <a:lvl3pPr marL="1143000" indent="-228600">
              <a:lnSpc>
                <a:spcPct val="93000"/>
              </a:lnSpc>
              <a:spcAft>
                <a:spcPts val="850"/>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ＭＳ Ｐゴシック" panose="020B0600070205080204" pitchFamily="34" charset="-128"/>
                <a:cs typeface="msgothic"/>
              </a:defRPr>
            </a:lvl3pPr>
            <a:lvl4pPr marL="1600200" indent="-228600">
              <a:lnSpc>
                <a:spcPct val="93000"/>
              </a:lnSpc>
              <a:spcAft>
                <a:spcPts val="575"/>
              </a:spcAft>
              <a:buClr>
                <a:srgbClr val="000000"/>
              </a:buClr>
              <a:buSzPct val="75000"/>
              <a:buFont typeface="Symbol" panose="05050102010706020507" pitchFamily="18"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4pPr>
            <a:lvl5pPr marL="2057400" indent="-228600">
              <a:lnSpc>
                <a:spcPct val="93000"/>
              </a:lnSpc>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5pPr>
            <a:lvl6pPr marL="25146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6pPr>
            <a:lvl7pPr marL="29718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7pPr>
            <a:lvl8pPr marL="34290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8pPr>
            <a:lvl9pPr marL="3886200" indent="-228600" defTabSz="457200" eaLnBrk="0" fontAlgn="base" hangingPunct="0">
              <a:lnSpc>
                <a:spcPct val="93000"/>
              </a:lnSpc>
              <a:spcBef>
                <a:spcPct val="0"/>
              </a:spcBef>
              <a:spcAft>
                <a:spcPts val="288"/>
              </a:spcAft>
              <a:buClr>
                <a:srgbClr val="000000"/>
              </a:buClr>
              <a:buSzPct val="45000"/>
              <a:buFont typeface="Wingdings" panose="05000000000000000000" pitchFamily="2" charset="2"/>
              <a:buChar char=""/>
              <a:tabLst>
                <a:tab pos="723900" algn="l"/>
                <a:tab pos="1447800" algn="l"/>
                <a:tab pos="2171700" algn="l"/>
                <a:tab pos="2895600" algn="l"/>
                <a:tab pos="3619500" algn="l"/>
                <a:tab pos="4343400" algn="l"/>
                <a:tab pos="5067300" algn="l"/>
              </a:tabLst>
              <a:defRPr sz="2000">
                <a:solidFill>
                  <a:srgbClr val="000000"/>
                </a:solidFill>
                <a:latin typeface="Times New Roman" panose="02020603050405020304" pitchFamily="18" charset="0"/>
                <a:ea typeface="ＭＳ Ｐゴシック" panose="020B0600070205080204" pitchFamily="34" charset="-128"/>
                <a:cs typeface="msgothic"/>
              </a:defRPr>
            </a:lvl9pPr>
          </a:lstStyle>
          <a:p>
            <a:pPr algn="just" eaLnBrk="1">
              <a:spcAft>
                <a:spcPct val="0"/>
              </a:spcAft>
              <a:buSzPct val="45000"/>
              <a:buFont typeface="Wingdings" panose="05000000000000000000" pitchFamily="2" charset="2"/>
              <a:buNone/>
            </a:pPr>
            <a:r>
              <a:rPr lang="en-GB" altLang="en-US" sz="1000" dirty="0">
                <a:latin typeface="Arial" panose="020B0604020202020204" pitchFamily="34" charset="0"/>
              </a:rPr>
              <a:t>© 2018 The Authors</a:t>
            </a:r>
          </a:p>
          <a:p>
            <a:pPr eaLnBrk="1">
              <a:spcAft>
                <a:spcPct val="0"/>
              </a:spcAft>
              <a:buSzPct val="45000"/>
              <a:buFont typeface="Wingdings" panose="05000000000000000000" pitchFamily="2" charset="2"/>
              <a:buNone/>
            </a:pPr>
            <a:r>
              <a:rPr lang="en-GB" altLang="en-US" sz="1000" dirty="0">
                <a:latin typeface="Arial" panose="020B0604020202020204" pitchFamily="34" charset="0"/>
              </a:rPr>
              <a:t>Published by the European Association of Geochemistry</a:t>
            </a:r>
          </a:p>
          <a:p>
            <a:pPr eaLnBrk="1">
              <a:spcAft>
                <a:spcPct val="0"/>
              </a:spcAft>
              <a:buSzPct val="45000"/>
              <a:buFont typeface="Wingdings" panose="05000000000000000000" pitchFamily="2" charset="2"/>
              <a:buNone/>
            </a:pPr>
            <a:r>
              <a:rPr lang="fr-FR" altLang="en-US" sz="1000" dirty="0">
                <a:latin typeface="Arial" panose="020B0604020202020204" pitchFamily="34" charset="0"/>
              </a:rPr>
              <a:t>u</a:t>
            </a:r>
            <a:r>
              <a:rPr lang="en-GB" altLang="en-US" sz="1000" dirty="0" err="1">
                <a:latin typeface="Arial" panose="020B0604020202020204" pitchFamily="34" charset="0"/>
              </a:rPr>
              <a:t>nder</a:t>
            </a:r>
            <a:r>
              <a:rPr lang="en-GB" altLang="en-US" sz="1000" dirty="0">
                <a:latin typeface="Arial" panose="020B0604020202020204" pitchFamily="34" charset="0"/>
              </a:rPr>
              <a:t> Creative Commons License CC BY 4.0</a:t>
            </a:r>
          </a:p>
        </p:txBody>
      </p:sp>
      <p:sp>
        <p:nvSpPr>
          <p:cNvPr id="15" name="Rectangle 14">
            <a:extLst>
              <a:ext uri="{FF2B5EF4-FFF2-40B4-BE49-F238E27FC236}">
                <a16:creationId xmlns:a16="http://schemas.microsoft.com/office/drawing/2014/main" id="{05D4F318-9649-4DF1-9E5F-E27D37E6A5EB}"/>
              </a:ext>
            </a:extLst>
          </p:cNvPr>
          <p:cNvSpPr/>
          <p:nvPr/>
        </p:nvSpPr>
        <p:spPr>
          <a:xfrm>
            <a:off x="8727765" y="4836029"/>
            <a:ext cx="3296261" cy="1107996"/>
          </a:xfrm>
          <a:prstGeom prst="rect">
            <a:avLst/>
          </a:prstGeom>
        </p:spPr>
        <p:txBody>
          <a:bodyPr wrap="square">
            <a:spAutoFit/>
          </a:bodyPr>
          <a:lstStyle/>
          <a:p>
            <a:r>
              <a:rPr lang="en-US" sz="1100" b="1" dirty="0"/>
              <a:t>Figure 1</a:t>
            </a:r>
            <a:r>
              <a:rPr lang="en-US" sz="1100" dirty="0"/>
              <a:t> Arrhenius plot showing temperature dependence of Li diffusion in silicate materials. Lithium diffusion in wet rhyolite melt is significantly faster than in dry obsidian glass due to the decrease in viscosity from glass to liquid and from the addition of 6 wt. % dissolved H</a:t>
            </a:r>
            <a:r>
              <a:rPr lang="en-US" sz="1100" baseline="-25000" dirty="0"/>
              <a:t>2</a:t>
            </a:r>
            <a:r>
              <a:rPr lang="en-US" sz="1100" dirty="0"/>
              <a:t>O to the melt. </a:t>
            </a:r>
            <a:endParaRPr lang="en-GB" sz="1100" dirty="0"/>
          </a:p>
        </p:txBody>
      </p:sp>
      <p:pic>
        <p:nvPicPr>
          <p:cNvPr id="3" name="Image 2">
            <a:extLst>
              <a:ext uri="{FF2B5EF4-FFF2-40B4-BE49-F238E27FC236}">
                <a16:creationId xmlns:a16="http://schemas.microsoft.com/office/drawing/2014/main" id="{AB839E68-75F3-40CB-A5C0-AF7457FA5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994" y="776940"/>
            <a:ext cx="6732205" cy="5483169"/>
          </a:xfrm>
          <a:prstGeom prst="rect">
            <a:avLst/>
          </a:prstGeom>
        </p:spPr>
      </p:pic>
    </p:spTree>
    <p:extLst>
      <p:ext uri="{BB962C8B-B14F-4D97-AF65-F5344CB8AC3E}">
        <p14:creationId xmlns:p14="http://schemas.microsoft.com/office/powerpoint/2010/main" val="286368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167</Words>
  <Application>Microsoft Office PowerPoint</Application>
  <PresentationFormat>Grand écran</PresentationFormat>
  <Paragraphs>9</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ＭＳ Ｐゴシック</vt:lpstr>
      <vt:lpstr>Arial</vt:lpstr>
      <vt:lpstr>Calibri</vt:lpstr>
      <vt:lpstr>Calibri Light</vt:lpstr>
      <vt:lpstr>msgothic</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Marie-Aude Hulshoff</dc:creator>
  <cp:lastModifiedBy>Alice Williams</cp:lastModifiedBy>
  <cp:revision>36</cp:revision>
  <dcterms:created xsi:type="dcterms:W3CDTF">2017-09-25T10:29:42Z</dcterms:created>
  <dcterms:modified xsi:type="dcterms:W3CDTF">2018-02-27T19:41:30Z</dcterms:modified>
</cp:coreProperties>
</file>