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980" autoAdjust="0"/>
    <p:restoredTop sz="88602" autoAdjust="0"/>
  </p:normalViewPr>
  <p:slideViewPr>
    <p:cSldViewPr snapToGrid="0">
      <p:cViewPr varScale="1">
        <p:scale>
          <a:sx n="64" d="100"/>
          <a:sy n="64" d="100"/>
        </p:scale>
        <p:origin x="900"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19E9F15-E124-4A59-ADCB-FB1B9F434588}" type="datetimeFigureOut">
              <a:rPr lang="en-GB" smtClean="0"/>
              <a:t>23/09/2018</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5D5EF4E-C39C-4320-9BC4-7602AEACBD62}" type="slidenum">
              <a:rPr lang="en-GB" smtClean="0"/>
              <a:t>‹N°›</a:t>
            </a:fld>
            <a:endParaRPr lang="en-GB"/>
          </a:p>
        </p:txBody>
      </p:sp>
    </p:spTree>
    <p:extLst>
      <p:ext uri="{BB962C8B-B14F-4D97-AF65-F5344CB8AC3E}">
        <p14:creationId xmlns:p14="http://schemas.microsoft.com/office/powerpoint/2010/main" val="6112268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mc:AlternateContent xmlns:mc="http://schemas.openxmlformats.org/markup-compatibility/2006" xmlns:a14="http://schemas.microsoft.com/office/drawing/2010/main">
        <mc:Choice Requires="a14">
          <p:sp>
            <p:nvSpPr>
              <p:cNvPr id="3" name="Notes Placeholder 2"/>
              <p:cNvSpPr>
                <a:spLocks noGrp="1"/>
              </p:cNvSpPr>
              <p:nvPr>
                <p:ph type="body" idx="1"/>
              </p:nvPr>
            </p:nvSpPr>
            <p:spPr/>
            <p:txBody>
              <a:bodyPr/>
              <a:lstStyle/>
              <a:p>
                <a:r>
                  <a:rPr lang="en-GB" sz="1200" b="1" kern="1200" dirty="0">
                    <a:solidFill>
                      <a:schemeClr val="tx1"/>
                    </a:solidFill>
                    <a:effectLst/>
                    <a:latin typeface="+mn-lt"/>
                    <a:ea typeface="+mn-ea"/>
                    <a:cs typeface="+mn-cs"/>
                  </a:rPr>
                  <a:t>Figure 4</a:t>
                </a:r>
                <a:r>
                  <a:rPr lang="en-GB" sz="1200" kern="1200" dirty="0">
                    <a:solidFill>
                      <a:schemeClr val="tx1"/>
                    </a:solidFill>
                    <a:effectLst/>
                    <a:latin typeface="+mn-lt"/>
                    <a:ea typeface="+mn-ea"/>
                    <a:cs typeface="+mn-cs"/>
                  </a:rPr>
                  <a:t> Total nitrogen concentrations </a:t>
                </a:r>
                <a:r>
                  <a:rPr lang="en-GB" sz="1200" i="1" kern="1200" dirty="0">
                    <a:solidFill>
                      <a:schemeClr val="tx1"/>
                    </a:solidFill>
                    <a:effectLst/>
                    <a:latin typeface="+mn-lt"/>
                    <a:ea typeface="+mn-ea"/>
                    <a:cs typeface="+mn-cs"/>
                  </a:rPr>
                  <a:t>vs.</a:t>
                </a:r>
                <a:r>
                  <a:rPr lang="en-GB" sz="1200" kern="1200" dirty="0">
                    <a:solidFill>
                      <a:schemeClr val="tx1"/>
                    </a:solidFill>
                    <a:effectLst/>
                    <a:latin typeface="+mn-lt"/>
                    <a:ea typeface="+mn-ea"/>
                    <a:cs typeface="+mn-cs"/>
                  </a:rPr>
                  <a:t> the percentage of nitrogen in the B aggregated state. Each point is from the analysis of a single diamond, full symbols are from the bulk measurement, whilst open symbols are from the fibrous coat or cloudy interior of the coated and cloudy diamonds respectively. Isotherms are calculated assuming a temperature range between 1200 °C (solid lines) and 1300 °C (dashed lines) as reported for </a:t>
                </a:r>
                <a:r>
                  <a:rPr lang="en-GB" sz="1200" kern="1200" dirty="0" err="1">
                    <a:solidFill>
                      <a:schemeClr val="tx1"/>
                    </a:solidFill>
                    <a:effectLst/>
                    <a:latin typeface="+mn-lt"/>
                    <a:ea typeface="+mn-ea"/>
                    <a:cs typeface="+mn-cs"/>
                  </a:rPr>
                  <a:t>Udachnaya</a:t>
                </a:r>
                <a:r>
                  <a:rPr lang="en-GB" sz="1200" kern="1200" dirty="0">
                    <a:solidFill>
                      <a:schemeClr val="tx1"/>
                    </a:solidFill>
                    <a:effectLst/>
                    <a:latin typeface="+mn-lt"/>
                    <a:ea typeface="+mn-ea"/>
                    <a:cs typeface="+mn-cs"/>
                  </a:rPr>
                  <a:t> xenolith (Boyd </a:t>
                </a:r>
                <a:r>
                  <a:rPr lang="en-GB" sz="1200" i="1" kern="1200" dirty="0">
                    <a:solidFill>
                      <a:schemeClr val="tx1"/>
                    </a:solidFill>
                    <a:effectLst/>
                    <a:latin typeface="+mn-lt"/>
                    <a:ea typeface="+mn-ea"/>
                    <a:cs typeface="+mn-cs"/>
                  </a:rPr>
                  <a:t>et al</a:t>
                </a:r>
                <a:r>
                  <a:rPr lang="en-GB" sz="1200" kern="1200" dirty="0">
                    <a:solidFill>
                      <a:schemeClr val="tx1"/>
                    </a:solidFill>
                    <a:effectLst/>
                    <a:latin typeface="+mn-lt"/>
                    <a:ea typeface="+mn-ea"/>
                    <a:cs typeface="+mn-cs"/>
                  </a:rPr>
                  <a:t>., 1997) and assumed residence times between 1 Ma and 200 Ma. All diamonds indicate a residence time of less than 200 Ma at the temperature estimated for the Siberian SCLM at 360Ma (eruption age of </a:t>
                </a:r>
                <a:r>
                  <a:rPr lang="en-GB" sz="1200" kern="1200" dirty="0" err="1">
                    <a:solidFill>
                      <a:schemeClr val="tx1"/>
                    </a:solidFill>
                    <a:effectLst/>
                    <a:latin typeface="+mn-lt"/>
                    <a:ea typeface="+mn-ea"/>
                    <a:cs typeface="+mn-cs"/>
                  </a:rPr>
                  <a:t>Nyurbinskaya</a:t>
                </a:r>
                <a:r>
                  <a:rPr lang="en-GB" sz="1200" kern="1200" dirty="0">
                    <a:solidFill>
                      <a:schemeClr val="tx1"/>
                    </a:solidFill>
                    <a:effectLst/>
                    <a:latin typeface="+mn-lt"/>
                    <a:ea typeface="+mn-ea"/>
                    <a:cs typeface="+mn-cs"/>
                  </a:rPr>
                  <a:t> and </a:t>
                </a:r>
                <a:r>
                  <a:rPr lang="en-GB" sz="1200" kern="1200" dirty="0" err="1">
                    <a:solidFill>
                      <a:schemeClr val="tx1"/>
                    </a:solidFill>
                    <a:effectLst/>
                    <a:latin typeface="+mn-lt"/>
                    <a:ea typeface="+mn-ea"/>
                    <a:cs typeface="+mn-cs"/>
                  </a:rPr>
                  <a:t>Udachnaya</a:t>
                </a:r>
                <a:r>
                  <a:rPr lang="en-GB" sz="1200" kern="1200" dirty="0">
                    <a:solidFill>
                      <a:schemeClr val="tx1"/>
                    </a:solidFill>
                    <a:effectLst/>
                    <a:latin typeface="+mn-lt"/>
                    <a:ea typeface="+mn-ea"/>
                    <a:cs typeface="+mn-cs"/>
                  </a:rPr>
                  <a:t> kimberlites).</a:t>
                </a:r>
              </a:p>
            </p:txBody>
          </p:sp>
        </mc:Choice>
        <mc:Fallback xmlns="">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1" kern="1200" dirty="0">
                    <a:solidFill>
                      <a:schemeClr val="tx1"/>
                    </a:solidFill>
                    <a:effectLst/>
                    <a:latin typeface="+mn-lt"/>
                    <a:ea typeface="+mn-ea"/>
                    <a:cs typeface="+mn-cs"/>
                  </a:rPr>
                  <a:t>Figure 1 (a)</a:t>
                </a:r>
                <a:r>
                  <a:rPr lang="en-US" sz="1200" kern="1200" dirty="0">
                    <a:solidFill>
                      <a:schemeClr val="tx1"/>
                    </a:solidFill>
                    <a:effectLst/>
                    <a:latin typeface="+mn-lt"/>
                    <a:ea typeface="+mn-ea"/>
                    <a:cs typeface="+mn-cs"/>
                  </a:rPr>
                  <a:t> Structure factors, </a:t>
                </a:r>
                <a:r>
                  <a:rPr lang="en-GB" sz="1200" i="1" kern="1200" dirty="0">
                    <a:solidFill>
                      <a:schemeClr val="tx1"/>
                    </a:solidFill>
                    <a:effectLst/>
                    <a:latin typeface="+mn-lt"/>
                    <a:ea typeface="+mn-ea"/>
                    <a:cs typeface="+mn-cs"/>
                  </a:rPr>
                  <a:t>S(q)</a:t>
                </a:r>
                <a:r>
                  <a:rPr lang="nl-NL" sz="1200" kern="1200" dirty="0">
                    <a:solidFill>
                      <a:schemeClr val="tx1"/>
                    </a:solidFill>
                    <a:effectLst/>
                    <a:latin typeface="+mn-lt"/>
                    <a:ea typeface="+mn-ea"/>
                    <a:cs typeface="+mn-cs"/>
                  </a:rPr>
                  <a:t>, of </a:t>
                </a:r>
                <a:r>
                  <a:rPr lang="nl-NL" sz="1200" kern="1200" dirty="0" err="1">
                    <a:solidFill>
                      <a:schemeClr val="tx1"/>
                    </a:solidFill>
                    <a:effectLst/>
                    <a:latin typeface="+mn-lt"/>
                    <a:ea typeface="+mn-ea"/>
                    <a:cs typeface="+mn-cs"/>
                  </a:rPr>
                  <a:t>molten</a:t>
                </a:r>
                <a:r>
                  <a:rPr lang="nl-NL" sz="1200" kern="1200" dirty="0">
                    <a:solidFill>
                      <a:schemeClr val="tx1"/>
                    </a:solidFill>
                    <a:effectLst/>
                    <a:latin typeface="+mn-lt"/>
                    <a:ea typeface="+mn-ea"/>
                    <a:cs typeface="+mn-cs"/>
                  </a:rPr>
                  <a:t> </a:t>
                </a:r>
                <a:r>
                  <a:rPr lang="nl-NL" sz="1200" kern="1200" dirty="0" err="1">
                    <a:solidFill>
                      <a:schemeClr val="tx1"/>
                    </a:solidFill>
                    <a:effectLst/>
                    <a:latin typeface="+mn-lt"/>
                    <a:ea typeface="+mn-ea"/>
                    <a:cs typeface="+mn-cs"/>
                  </a:rPr>
                  <a:t>CaCO</a:t>
                </a:r>
                <a:r>
                  <a:rPr lang="en-GB" sz="1200" kern="1200" baseline="-25000" dirty="0">
                    <a:solidFill>
                      <a:schemeClr val="tx1"/>
                    </a:solidFill>
                    <a:effectLst/>
                    <a:latin typeface="+mn-lt"/>
                    <a:ea typeface="+mn-ea"/>
                    <a:cs typeface="+mn-cs"/>
                  </a:rPr>
                  <a:t>3</a:t>
                </a:r>
                <a:r>
                  <a:rPr lang="en-US" sz="1200" kern="1200" dirty="0">
                    <a:solidFill>
                      <a:schemeClr val="tx1"/>
                    </a:solidFill>
                    <a:effectLst/>
                    <a:latin typeface="+mn-lt"/>
                    <a:ea typeface="+mn-ea"/>
                    <a:cs typeface="+mn-cs"/>
                  </a:rPr>
                  <a:t>; curves are stacked to see better the evolution with increased </a:t>
                </a:r>
                <a:r>
                  <a:rPr lang="en-US" sz="1200" i="1" kern="1200" dirty="0">
                    <a:solidFill>
                      <a:schemeClr val="tx1"/>
                    </a:solidFill>
                    <a:effectLst/>
                    <a:latin typeface="+mn-lt"/>
                    <a:ea typeface="+mn-ea"/>
                    <a:cs typeface="+mn-cs"/>
                  </a:rPr>
                  <a:t>P</a:t>
                </a:r>
                <a:r>
                  <a:rPr lang="en-US" sz="1200" kern="1200" dirty="0">
                    <a:solidFill>
                      <a:schemeClr val="tx1"/>
                    </a:solidFill>
                    <a:effectLst/>
                    <a:latin typeface="+mn-lt"/>
                    <a:ea typeface="+mn-ea"/>
                    <a:cs typeface="+mn-cs"/>
                  </a:rPr>
                  <a:t>-</a:t>
                </a:r>
                <a:r>
                  <a:rPr lang="en-US" sz="1200" i="1" kern="1200" dirty="0">
                    <a:solidFill>
                      <a:schemeClr val="tx1"/>
                    </a:solidFill>
                    <a:effectLst/>
                    <a:latin typeface="+mn-lt"/>
                    <a:ea typeface="+mn-ea"/>
                    <a:cs typeface="+mn-cs"/>
                  </a:rPr>
                  <a:t>T</a:t>
                </a:r>
                <a:r>
                  <a:rPr lang="en-US" sz="1200" kern="1200" dirty="0">
                    <a:solidFill>
                      <a:schemeClr val="tx1"/>
                    </a:solidFill>
                    <a:effectLst/>
                    <a:latin typeface="+mn-lt"/>
                    <a:ea typeface="+mn-ea"/>
                    <a:cs typeface="+mn-cs"/>
                  </a:rPr>
                  <a:t> conditions (given on the right panel); the main change affecting </a:t>
                </a:r>
                <a:r>
                  <a:rPr lang="en-GB" sz="1200" i="1" kern="1200" dirty="0">
                    <a:solidFill>
                      <a:schemeClr val="tx1"/>
                    </a:solidFill>
                    <a:effectLst/>
                    <a:latin typeface="+mn-lt"/>
                    <a:ea typeface="+mn-ea"/>
                    <a:cs typeface="+mn-cs"/>
                  </a:rPr>
                  <a:t>S(q)</a:t>
                </a:r>
                <a:r>
                  <a:rPr lang="en-US" sz="1200" kern="1200" dirty="0">
                    <a:solidFill>
                      <a:schemeClr val="tx1"/>
                    </a:solidFill>
                    <a:effectLst/>
                    <a:latin typeface="+mn-lt"/>
                    <a:ea typeface="+mn-ea"/>
                    <a:cs typeface="+mn-cs"/>
                  </a:rPr>
                  <a:t> (Fig. 1a) is the shift of the first sharp diffraction peak (FSDP) towards higher reciprocal distances, up to 2.28 </a:t>
                </a:r>
                <a:r>
                  <a:rPr lang="da-DK" sz="1200" kern="1200" dirty="0">
                    <a:solidFill>
                      <a:schemeClr val="tx1"/>
                    </a:solidFill>
                    <a:effectLst/>
                    <a:latin typeface="+mn-lt"/>
                    <a:ea typeface="+mn-ea"/>
                    <a:cs typeface="+mn-cs"/>
                  </a:rPr>
                  <a:t>Å</a:t>
                </a:r>
                <a:r>
                  <a:rPr lang="fr-FR" sz="1200" kern="1200" baseline="30000" dirty="0">
                    <a:solidFill>
                      <a:schemeClr val="tx1"/>
                    </a:solidFill>
                    <a:effectLst/>
                    <a:latin typeface="+mn-lt"/>
                    <a:ea typeface="+mn-ea"/>
                    <a:cs typeface="+mn-cs"/>
                  </a:rPr>
                  <a:t>-</a:t>
                </a:r>
                <a:r>
                  <a:rPr lang="en-GB" sz="1200" kern="1200" baseline="30000" dirty="0">
                    <a:solidFill>
                      <a:schemeClr val="tx1"/>
                    </a:solidFill>
                    <a:effectLst/>
                    <a:latin typeface="+mn-lt"/>
                    <a:ea typeface="+mn-ea"/>
                    <a:cs typeface="+mn-cs"/>
                  </a:rPr>
                  <a:t>1</a:t>
                </a:r>
                <a:r>
                  <a:rPr lang="en-US" sz="1200" kern="1200" dirty="0">
                    <a:solidFill>
                      <a:schemeClr val="tx1"/>
                    </a:solidFill>
                    <a:effectLst/>
                    <a:latin typeface="+mn-lt"/>
                    <a:ea typeface="+mn-ea"/>
                    <a:cs typeface="+mn-cs"/>
                  </a:rPr>
                  <a:t> at 8.7 </a:t>
                </a:r>
                <a:r>
                  <a:rPr lang="en-US" sz="1200" kern="1200" dirty="0" err="1">
                    <a:solidFill>
                      <a:schemeClr val="tx1"/>
                    </a:solidFill>
                    <a:effectLst/>
                    <a:latin typeface="+mn-lt"/>
                    <a:ea typeface="+mn-ea"/>
                    <a:cs typeface="+mn-cs"/>
                  </a:rPr>
                  <a:t>GPa</a:t>
                </a:r>
                <a:r>
                  <a:rPr lang="en-US" sz="1200" kern="1200" dirty="0">
                    <a:solidFill>
                      <a:schemeClr val="tx1"/>
                    </a:solidFill>
                    <a:effectLst/>
                    <a:latin typeface="+mn-lt"/>
                    <a:ea typeface="+mn-ea"/>
                    <a:cs typeface="+mn-cs"/>
                  </a:rPr>
                  <a:t> which corresponds in the real space to a characteristic mid-range order distance, </a:t>
                </a:r>
                <a:r>
                  <a:rPr lang="en-GB" sz="1200" i="0" kern="1200">
                    <a:solidFill>
                      <a:schemeClr val="tx1"/>
                    </a:solidFill>
                    <a:effectLst/>
                    <a:latin typeface="+mn-lt"/>
                    <a:ea typeface="+mn-ea"/>
                    <a:cs typeface="+mn-cs"/>
                  </a:rPr>
                  <a:t>2𝜋/𝑞_𝐹𝑆𝐷𝑃</a:t>
                </a:r>
                <a:r>
                  <a:rPr lang="en-GB" sz="1200" kern="120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of 2.76 </a:t>
                </a:r>
                <a:r>
                  <a:rPr lang="da-DK" sz="1200" kern="1200" dirty="0">
                    <a:solidFill>
                      <a:schemeClr val="tx1"/>
                    </a:solidFill>
                    <a:effectLst/>
                    <a:latin typeface="+mn-lt"/>
                    <a:ea typeface="+mn-ea"/>
                    <a:cs typeface="+mn-cs"/>
                  </a:rPr>
                  <a:t>Å</a:t>
                </a:r>
                <a:r>
                  <a:rPr lang="en-GB" sz="1200" kern="1200" dirty="0">
                    <a:solidFill>
                      <a:schemeClr val="tx1"/>
                    </a:solidFill>
                    <a:effectLst/>
                    <a:latin typeface="+mn-lt"/>
                    <a:ea typeface="+mn-ea"/>
                    <a:cs typeface="+mn-cs"/>
                  </a:rPr>
                  <a:t>. </a:t>
                </a:r>
                <a:r>
                  <a:rPr lang="en-GB" sz="1200" b="1" kern="1200" dirty="0">
                    <a:solidFill>
                      <a:schemeClr val="tx1"/>
                    </a:solidFill>
                    <a:effectLst/>
                    <a:latin typeface="+mn-lt"/>
                    <a:ea typeface="+mn-ea"/>
                    <a:cs typeface="+mn-cs"/>
                  </a:rPr>
                  <a:t>(b)</a:t>
                </a:r>
                <a:r>
                  <a:rPr lang="en-US" sz="1200" kern="1200" dirty="0">
                    <a:solidFill>
                      <a:schemeClr val="tx1"/>
                    </a:solidFill>
                    <a:effectLst/>
                    <a:latin typeface="+mn-lt"/>
                    <a:ea typeface="+mn-ea"/>
                    <a:cs typeface="+mn-cs"/>
                  </a:rPr>
                  <a:t> Corresponding radial distribution functions (plain curves), </a:t>
                </a:r>
                <a:r>
                  <a:rPr lang="en-GB" sz="1200" i="1" kern="1200" dirty="0">
                    <a:solidFill>
                      <a:schemeClr val="tx1"/>
                    </a:solidFill>
                    <a:effectLst/>
                    <a:latin typeface="+mn-lt"/>
                    <a:ea typeface="+mn-ea"/>
                    <a:cs typeface="+mn-cs"/>
                  </a:rPr>
                  <a:t>g(r)</a:t>
                </a:r>
                <a:r>
                  <a:rPr lang="en-GB" sz="1200" kern="120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compared to MD simulations (dashed curve; </a:t>
                </a:r>
                <a:r>
                  <a:rPr lang="en-US" sz="1200" kern="1200" dirty="0" err="1">
                    <a:solidFill>
                      <a:schemeClr val="tx1"/>
                    </a:solidFill>
                    <a:effectLst/>
                    <a:latin typeface="+mn-lt"/>
                    <a:ea typeface="+mn-ea"/>
                    <a:cs typeface="+mn-cs"/>
                  </a:rPr>
                  <a:t>Vuilleumier</a:t>
                </a:r>
                <a:r>
                  <a:rPr lang="en-US" sz="1200" kern="1200" dirty="0">
                    <a:solidFill>
                      <a:schemeClr val="tx1"/>
                    </a:solidFill>
                    <a:effectLst/>
                    <a:latin typeface="+mn-lt"/>
                    <a:ea typeface="+mn-ea"/>
                    <a:cs typeface="+mn-cs"/>
                  </a:rPr>
                  <a:t> </a:t>
                </a:r>
                <a:r>
                  <a:rPr lang="en-US" sz="1200" i="1" kern="1200" dirty="0">
                    <a:solidFill>
                      <a:schemeClr val="tx1"/>
                    </a:solidFill>
                    <a:effectLst/>
                    <a:latin typeface="+mn-lt"/>
                    <a:ea typeface="+mn-ea"/>
                    <a:cs typeface="+mn-cs"/>
                  </a:rPr>
                  <a:t>et al</a:t>
                </a:r>
                <a:r>
                  <a:rPr lang="en-US" sz="1200" kern="1200" dirty="0">
                    <a:solidFill>
                      <a:schemeClr val="tx1"/>
                    </a:solidFill>
                    <a:effectLst/>
                    <a:latin typeface="+mn-lt"/>
                    <a:ea typeface="+mn-ea"/>
                    <a:cs typeface="+mn-cs"/>
                  </a:rPr>
                  <a:t>., 2014).</a:t>
                </a:r>
                <a:endParaRPr lang="en-GB" sz="1200" kern="1200" dirty="0">
                  <a:solidFill>
                    <a:schemeClr val="tx1"/>
                  </a:solidFill>
                  <a:effectLst/>
                  <a:latin typeface="+mn-lt"/>
                  <a:ea typeface="+mn-ea"/>
                  <a:cs typeface="+mn-cs"/>
                </a:endParaRPr>
              </a:p>
            </p:txBody>
          </p:sp>
        </mc:Fallback>
      </mc:AlternateContent>
      <p:sp>
        <p:nvSpPr>
          <p:cNvPr id="4" name="Slide Number Placeholder 3"/>
          <p:cNvSpPr>
            <a:spLocks noGrp="1"/>
          </p:cNvSpPr>
          <p:nvPr>
            <p:ph type="sldNum" sz="quarter" idx="10"/>
          </p:nvPr>
        </p:nvSpPr>
        <p:spPr/>
        <p:txBody>
          <a:bodyPr/>
          <a:lstStyle/>
          <a:p>
            <a:fld id="{A5D5EF4E-C39C-4320-9BC4-7602AEACBD62}" type="slidenum">
              <a:rPr lang="en-GB" smtClean="0"/>
              <a:t>1</a:t>
            </a:fld>
            <a:endParaRPr lang="en-GB"/>
          </a:p>
        </p:txBody>
      </p:sp>
    </p:spTree>
    <p:extLst>
      <p:ext uri="{BB962C8B-B14F-4D97-AF65-F5344CB8AC3E}">
        <p14:creationId xmlns:p14="http://schemas.microsoft.com/office/powerpoint/2010/main" val="28658189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81B77A-AD9E-42CE-90FE-2A2B85BA6A4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207BDCB0-2F98-4689-B4DC-EBA31EED959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72B18CC1-746B-4575-80C5-9180D943F9B0}"/>
              </a:ext>
            </a:extLst>
          </p:cNvPr>
          <p:cNvSpPr>
            <a:spLocks noGrp="1"/>
          </p:cNvSpPr>
          <p:nvPr>
            <p:ph type="dt" sz="half" idx="10"/>
          </p:nvPr>
        </p:nvSpPr>
        <p:spPr/>
        <p:txBody>
          <a:bodyPr/>
          <a:lstStyle/>
          <a:p>
            <a:fld id="{8C1B2804-2022-499F-AEBC-0A6FF3388BE2}" type="datetimeFigureOut">
              <a:rPr lang="en-GB" smtClean="0"/>
              <a:t>23/09/2018</a:t>
            </a:fld>
            <a:endParaRPr lang="en-GB"/>
          </a:p>
        </p:txBody>
      </p:sp>
      <p:sp>
        <p:nvSpPr>
          <p:cNvPr id="5" name="Footer Placeholder 4">
            <a:extLst>
              <a:ext uri="{FF2B5EF4-FFF2-40B4-BE49-F238E27FC236}">
                <a16:creationId xmlns:a16="http://schemas.microsoft.com/office/drawing/2014/main" id="{EF625D76-471C-46CA-85B1-9542E01AA89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8E3BD73-5656-4ABB-9EC0-E921F08CF387}"/>
              </a:ext>
            </a:extLst>
          </p:cNvPr>
          <p:cNvSpPr>
            <a:spLocks noGrp="1"/>
          </p:cNvSpPr>
          <p:nvPr>
            <p:ph type="sldNum" sz="quarter" idx="12"/>
          </p:nvPr>
        </p:nvSpPr>
        <p:spPr/>
        <p:txBody>
          <a:bodyPr/>
          <a:lstStyle/>
          <a:p>
            <a:fld id="{63FF9AE1-45E4-4598-9D4D-71B7CF00AD8A}" type="slidenum">
              <a:rPr lang="en-GB" smtClean="0"/>
              <a:t>‹N°›</a:t>
            </a:fld>
            <a:endParaRPr lang="en-GB"/>
          </a:p>
        </p:txBody>
      </p:sp>
    </p:spTree>
    <p:extLst>
      <p:ext uri="{BB962C8B-B14F-4D97-AF65-F5344CB8AC3E}">
        <p14:creationId xmlns:p14="http://schemas.microsoft.com/office/powerpoint/2010/main" val="10069473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03B4C8-EF40-4129-B925-4B9888E2796F}"/>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B822B0D2-5CC9-448C-9BD4-5A2D7A8B33B0}"/>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2065027-A13C-44B4-9C3B-CAF026DAFDC1}"/>
              </a:ext>
            </a:extLst>
          </p:cNvPr>
          <p:cNvSpPr>
            <a:spLocks noGrp="1"/>
          </p:cNvSpPr>
          <p:nvPr>
            <p:ph type="dt" sz="half" idx="10"/>
          </p:nvPr>
        </p:nvSpPr>
        <p:spPr/>
        <p:txBody>
          <a:bodyPr/>
          <a:lstStyle/>
          <a:p>
            <a:fld id="{8C1B2804-2022-499F-AEBC-0A6FF3388BE2}" type="datetimeFigureOut">
              <a:rPr lang="en-GB" smtClean="0"/>
              <a:t>23/09/2018</a:t>
            </a:fld>
            <a:endParaRPr lang="en-GB"/>
          </a:p>
        </p:txBody>
      </p:sp>
      <p:sp>
        <p:nvSpPr>
          <p:cNvPr id="5" name="Footer Placeholder 4">
            <a:extLst>
              <a:ext uri="{FF2B5EF4-FFF2-40B4-BE49-F238E27FC236}">
                <a16:creationId xmlns:a16="http://schemas.microsoft.com/office/drawing/2014/main" id="{0E1EE38C-12E3-410D-A654-89117789011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F49C061-4FD5-4723-87C0-82A1607760F9}"/>
              </a:ext>
            </a:extLst>
          </p:cNvPr>
          <p:cNvSpPr>
            <a:spLocks noGrp="1"/>
          </p:cNvSpPr>
          <p:nvPr>
            <p:ph type="sldNum" sz="quarter" idx="12"/>
          </p:nvPr>
        </p:nvSpPr>
        <p:spPr/>
        <p:txBody>
          <a:bodyPr/>
          <a:lstStyle/>
          <a:p>
            <a:fld id="{63FF9AE1-45E4-4598-9D4D-71B7CF00AD8A}" type="slidenum">
              <a:rPr lang="en-GB" smtClean="0"/>
              <a:t>‹N°›</a:t>
            </a:fld>
            <a:endParaRPr lang="en-GB"/>
          </a:p>
        </p:txBody>
      </p:sp>
    </p:spTree>
    <p:extLst>
      <p:ext uri="{BB962C8B-B14F-4D97-AF65-F5344CB8AC3E}">
        <p14:creationId xmlns:p14="http://schemas.microsoft.com/office/powerpoint/2010/main" val="17685818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642312C-0787-421F-B6C4-28205E7AC153}"/>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184ECF14-3AFA-47E6-93C1-FD81DDB73FEC}"/>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3F80EAF-EE41-4061-B44A-35C321DF1694}"/>
              </a:ext>
            </a:extLst>
          </p:cNvPr>
          <p:cNvSpPr>
            <a:spLocks noGrp="1"/>
          </p:cNvSpPr>
          <p:nvPr>
            <p:ph type="dt" sz="half" idx="10"/>
          </p:nvPr>
        </p:nvSpPr>
        <p:spPr/>
        <p:txBody>
          <a:bodyPr/>
          <a:lstStyle/>
          <a:p>
            <a:fld id="{8C1B2804-2022-499F-AEBC-0A6FF3388BE2}" type="datetimeFigureOut">
              <a:rPr lang="en-GB" smtClean="0"/>
              <a:t>23/09/2018</a:t>
            </a:fld>
            <a:endParaRPr lang="en-GB"/>
          </a:p>
        </p:txBody>
      </p:sp>
      <p:sp>
        <p:nvSpPr>
          <p:cNvPr id="5" name="Footer Placeholder 4">
            <a:extLst>
              <a:ext uri="{FF2B5EF4-FFF2-40B4-BE49-F238E27FC236}">
                <a16:creationId xmlns:a16="http://schemas.microsoft.com/office/drawing/2014/main" id="{83E7AC7D-01FB-43A7-A07D-D6023C3A345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41BA76D-FCB1-4559-B3F0-A878D1BD5240}"/>
              </a:ext>
            </a:extLst>
          </p:cNvPr>
          <p:cNvSpPr>
            <a:spLocks noGrp="1"/>
          </p:cNvSpPr>
          <p:nvPr>
            <p:ph type="sldNum" sz="quarter" idx="12"/>
          </p:nvPr>
        </p:nvSpPr>
        <p:spPr/>
        <p:txBody>
          <a:bodyPr/>
          <a:lstStyle/>
          <a:p>
            <a:fld id="{63FF9AE1-45E4-4598-9D4D-71B7CF00AD8A}" type="slidenum">
              <a:rPr lang="en-GB" smtClean="0"/>
              <a:t>‹N°›</a:t>
            </a:fld>
            <a:endParaRPr lang="en-GB"/>
          </a:p>
        </p:txBody>
      </p:sp>
    </p:spTree>
    <p:extLst>
      <p:ext uri="{BB962C8B-B14F-4D97-AF65-F5344CB8AC3E}">
        <p14:creationId xmlns:p14="http://schemas.microsoft.com/office/powerpoint/2010/main" val="4320053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812D16-66A3-4566-9E68-B544E2F105A5}"/>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D0D30713-681D-4D4B-86C3-CD3CC2C9B015}"/>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592439B-D52C-4963-8A9E-E49B072760AB}"/>
              </a:ext>
            </a:extLst>
          </p:cNvPr>
          <p:cNvSpPr>
            <a:spLocks noGrp="1"/>
          </p:cNvSpPr>
          <p:nvPr>
            <p:ph type="dt" sz="half" idx="10"/>
          </p:nvPr>
        </p:nvSpPr>
        <p:spPr/>
        <p:txBody>
          <a:bodyPr/>
          <a:lstStyle/>
          <a:p>
            <a:fld id="{8C1B2804-2022-499F-AEBC-0A6FF3388BE2}" type="datetimeFigureOut">
              <a:rPr lang="en-GB" smtClean="0"/>
              <a:t>23/09/2018</a:t>
            </a:fld>
            <a:endParaRPr lang="en-GB"/>
          </a:p>
        </p:txBody>
      </p:sp>
      <p:sp>
        <p:nvSpPr>
          <p:cNvPr id="5" name="Footer Placeholder 4">
            <a:extLst>
              <a:ext uri="{FF2B5EF4-FFF2-40B4-BE49-F238E27FC236}">
                <a16:creationId xmlns:a16="http://schemas.microsoft.com/office/drawing/2014/main" id="{3D10BB58-8C09-4EAB-BDE2-C4BE4D362CB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A526362-35E5-438E-AE2E-345E8D37223D}"/>
              </a:ext>
            </a:extLst>
          </p:cNvPr>
          <p:cNvSpPr>
            <a:spLocks noGrp="1"/>
          </p:cNvSpPr>
          <p:nvPr>
            <p:ph type="sldNum" sz="quarter" idx="12"/>
          </p:nvPr>
        </p:nvSpPr>
        <p:spPr/>
        <p:txBody>
          <a:bodyPr/>
          <a:lstStyle/>
          <a:p>
            <a:fld id="{63FF9AE1-45E4-4598-9D4D-71B7CF00AD8A}" type="slidenum">
              <a:rPr lang="en-GB" smtClean="0"/>
              <a:t>‹N°›</a:t>
            </a:fld>
            <a:endParaRPr lang="en-GB"/>
          </a:p>
        </p:txBody>
      </p:sp>
    </p:spTree>
    <p:extLst>
      <p:ext uri="{BB962C8B-B14F-4D97-AF65-F5344CB8AC3E}">
        <p14:creationId xmlns:p14="http://schemas.microsoft.com/office/powerpoint/2010/main" val="39381116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27ADCD-2C59-499A-8BB6-1B7EEAD5BD0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89745C4F-5F3F-4202-9011-7A0120E447E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9E381016-7CA1-4BD6-9CFA-A9F658D7B464}"/>
              </a:ext>
            </a:extLst>
          </p:cNvPr>
          <p:cNvSpPr>
            <a:spLocks noGrp="1"/>
          </p:cNvSpPr>
          <p:nvPr>
            <p:ph type="dt" sz="half" idx="10"/>
          </p:nvPr>
        </p:nvSpPr>
        <p:spPr/>
        <p:txBody>
          <a:bodyPr/>
          <a:lstStyle/>
          <a:p>
            <a:fld id="{8C1B2804-2022-499F-AEBC-0A6FF3388BE2}" type="datetimeFigureOut">
              <a:rPr lang="en-GB" smtClean="0"/>
              <a:t>23/09/2018</a:t>
            </a:fld>
            <a:endParaRPr lang="en-GB"/>
          </a:p>
        </p:txBody>
      </p:sp>
      <p:sp>
        <p:nvSpPr>
          <p:cNvPr id="5" name="Footer Placeholder 4">
            <a:extLst>
              <a:ext uri="{FF2B5EF4-FFF2-40B4-BE49-F238E27FC236}">
                <a16:creationId xmlns:a16="http://schemas.microsoft.com/office/drawing/2014/main" id="{A7F5D68C-83EE-4C22-8119-880A314D7A3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E921CC1-DCB7-4B45-A3EB-14F55F33851B}"/>
              </a:ext>
            </a:extLst>
          </p:cNvPr>
          <p:cNvSpPr>
            <a:spLocks noGrp="1"/>
          </p:cNvSpPr>
          <p:nvPr>
            <p:ph type="sldNum" sz="quarter" idx="12"/>
          </p:nvPr>
        </p:nvSpPr>
        <p:spPr/>
        <p:txBody>
          <a:bodyPr/>
          <a:lstStyle/>
          <a:p>
            <a:fld id="{63FF9AE1-45E4-4598-9D4D-71B7CF00AD8A}" type="slidenum">
              <a:rPr lang="en-GB" smtClean="0"/>
              <a:t>‹N°›</a:t>
            </a:fld>
            <a:endParaRPr lang="en-GB"/>
          </a:p>
        </p:txBody>
      </p:sp>
    </p:spTree>
    <p:extLst>
      <p:ext uri="{BB962C8B-B14F-4D97-AF65-F5344CB8AC3E}">
        <p14:creationId xmlns:p14="http://schemas.microsoft.com/office/powerpoint/2010/main" val="1892417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0BFB2F-3441-4C29-82F2-C00B69674915}"/>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9C942F89-D38D-4DF3-9842-7CCE48938A03}"/>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FF694011-0760-48E9-B43B-DD3FFC8CFB47}"/>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D3D1C331-6084-4441-85DB-7E7BDFF86069}"/>
              </a:ext>
            </a:extLst>
          </p:cNvPr>
          <p:cNvSpPr>
            <a:spLocks noGrp="1"/>
          </p:cNvSpPr>
          <p:nvPr>
            <p:ph type="dt" sz="half" idx="10"/>
          </p:nvPr>
        </p:nvSpPr>
        <p:spPr/>
        <p:txBody>
          <a:bodyPr/>
          <a:lstStyle/>
          <a:p>
            <a:fld id="{8C1B2804-2022-499F-AEBC-0A6FF3388BE2}" type="datetimeFigureOut">
              <a:rPr lang="en-GB" smtClean="0"/>
              <a:t>23/09/2018</a:t>
            </a:fld>
            <a:endParaRPr lang="en-GB"/>
          </a:p>
        </p:txBody>
      </p:sp>
      <p:sp>
        <p:nvSpPr>
          <p:cNvPr id="6" name="Footer Placeholder 5">
            <a:extLst>
              <a:ext uri="{FF2B5EF4-FFF2-40B4-BE49-F238E27FC236}">
                <a16:creationId xmlns:a16="http://schemas.microsoft.com/office/drawing/2014/main" id="{18649EB1-EDBE-4C05-B153-AFA8C5EA010E}"/>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1EE3A5BF-8E1D-441A-AD59-5E8C7D2D2033}"/>
              </a:ext>
            </a:extLst>
          </p:cNvPr>
          <p:cNvSpPr>
            <a:spLocks noGrp="1"/>
          </p:cNvSpPr>
          <p:nvPr>
            <p:ph type="sldNum" sz="quarter" idx="12"/>
          </p:nvPr>
        </p:nvSpPr>
        <p:spPr/>
        <p:txBody>
          <a:bodyPr/>
          <a:lstStyle/>
          <a:p>
            <a:fld id="{63FF9AE1-45E4-4598-9D4D-71B7CF00AD8A}" type="slidenum">
              <a:rPr lang="en-GB" smtClean="0"/>
              <a:t>‹N°›</a:t>
            </a:fld>
            <a:endParaRPr lang="en-GB"/>
          </a:p>
        </p:txBody>
      </p:sp>
    </p:spTree>
    <p:extLst>
      <p:ext uri="{BB962C8B-B14F-4D97-AF65-F5344CB8AC3E}">
        <p14:creationId xmlns:p14="http://schemas.microsoft.com/office/powerpoint/2010/main" val="31341328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1FF436-B1AB-4884-9E80-4F95E5105B14}"/>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988E4BCD-85C2-4CEA-8526-EB8082DD789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9643E3DD-0812-4D7D-97D0-56CCC315CCF3}"/>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751EB60D-88C3-4999-889F-4D75C033583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4AAC0CEC-2BBA-4B8C-9C49-1C6B61148DDD}"/>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2980D2AE-E9FC-4363-9ACD-BEF5701C10B0}"/>
              </a:ext>
            </a:extLst>
          </p:cNvPr>
          <p:cNvSpPr>
            <a:spLocks noGrp="1"/>
          </p:cNvSpPr>
          <p:nvPr>
            <p:ph type="dt" sz="half" idx="10"/>
          </p:nvPr>
        </p:nvSpPr>
        <p:spPr/>
        <p:txBody>
          <a:bodyPr/>
          <a:lstStyle/>
          <a:p>
            <a:fld id="{8C1B2804-2022-499F-AEBC-0A6FF3388BE2}" type="datetimeFigureOut">
              <a:rPr lang="en-GB" smtClean="0"/>
              <a:t>23/09/2018</a:t>
            </a:fld>
            <a:endParaRPr lang="en-GB"/>
          </a:p>
        </p:txBody>
      </p:sp>
      <p:sp>
        <p:nvSpPr>
          <p:cNvPr id="8" name="Footer Placeholder 7">
            <a:extLst>
              <a:ext uri="{FF2B5EF4-FFF2-40B4-BE49-F238E27FC236}">
                <a16:creationId xmlns:a16="http://schemas.microsoft.com/office/drawing/2014/main" id="{07B08252-27D7-4369-8248-FA04CFEC3BED}"/>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A2D69BAD-A5F1-49F0-88A6-E94477A56C8E}"/>
              </a:ext>
            </a:extLst>
          </p:cNvPr>
          <p:cNvSpPr>
            <a:spLocks noGrp="1"/>
          </p:cNvSpPr>
          <p:nvPr>
            <p:ph type="sldNum" sz="quarter" idx="12"/>
          </p:nvPr>
        </p:nvSpPr>
        <p:spPr/>
        <p:txBody>
          <a:bodyPr/>
          <a:lstStyle/>
          <a:p>
            <a:fld id="{63FF9AE1-45E4-4598-9D4D-71B7CF00AD8A}" type="slidenum">
              <a:rPr lang="en-GB" smtClean="0"/>
              <a:t>‹N°›</a:t>
            </a:fld>
            <a:endParaRPr lang="en-GB"/>
          </a:p>
        </p:txBody>
      </p:sp>
    </p:spTree>
    <p:extLst>
      <p:ext uri="{BB962C8B-B14F-4D97-AF65-F5344CB8AC3E}">
        <p14:creationId xmlns:p14="http://schemas.microsoft.com/office/powerpoint/2010/main" val="16003793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45CED3-97DC-4798-B74C-DB047D87FD10}"/>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B0BFFF59-ACA7-44E4-91F7-D110A228592D}"/>
              </a:ext>
            </a:extLst>
          </p:cNvPr>
          <p:cNvSpPr>
            <a:spLocks noGrp="1"/>
          </p:cNvSpPr>
          <p:nvPr>
            <p:ph type="dt" sz="half" idx="10"/>
          </p:nvPr>
        </p:nvSpPr>
        <p:spPr/>
        <p:txBody>
          <a:bodyPr/>
          <a:lstStyle/>
          <a:p>
            <a:fld id="{8C1B2804-2022-499F-AEBC-0A6FF3388BE2}" type="datetimeFigureOut">
              <a:rPr lang="en-GB" smtClean="0"/>
              <a:t>23/09/2018</a:t>
            </a:fld>
            <a:endParaRPr lang="en-GB"/>
          </a:p>
        </p:txBody>
      </p:sp>
      <p:sp>
        <p:nvSpPr>
          <p:cNvPr id="4" name="Footer Placeholder 3">
            <a:extLst>
              <a:ext uri="{FF2B5EF4-FFF2-40B4-BE49-F238E27FC236}">
                <a16:creationId xmlns:a16="http://schemas.microsoft.com/office/drawing/2014/main" id="{CBD7E3B0-6D81-4F00-82BA-59EA1DEC662E}"/>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90AC9C2B-BAF8-4096-885A-F089972AFEA0}"/>
              </a:ext>
            </a:extLst>
          </p:cNvPr>
          <p:cNvSpPr>
            <a:spLocks noGrp="1"/>
          </p:cNvSpPr>
          <p:nvPr>
            <p:ph type="sldNum" sz="quarter" idx="12"/>
          </p:nvPr>
        </p:nvSpPr>
        <p:spPr/>
        <p:txBody>
          <a:bodyPr/>
          <a:lstStyle/>
          <a:p>
            <a:fld id="{63FF9AE1-45E4-4598-9D4D-71B7CF00AD8A}" type="slidenum">
              <a:rPr lang="en-GB" smtClean="0"/>
              <a:t>‹N°›</a:t>
            </a:fld>
            <a:endParaRPr lang="en-GB"/>
          </a:p>
        </p:txBody>
      </p:sp>
    </p:spTree>
    <p:extLst>
      <p:ext uri="{BB962C8B-B14F-4D97-AF65-F5344CB8AC3E}">
        <p14:creationId xmlns:p14="http://schemas.microsoft.com/office/powerpoint/2010/main" val="2606478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AD48B7B-DDEA-4733-A757-1F88959A72BE}"/>
              </a:ext>
            </a:extLst>
          </p:cNvPr>
          <p:cNvSpPr>
            <a:spLocks noGrp="1"/>
          </p:cNvSpPr>
          <p:nvPr>
            <p:ph type="dt" sz="half" idx="10"/>
          </p:nvPr>
        </p:nvSpPr>
        <p:spPr/>
        <p:txBody>
          <a:bodyPr/>
          <a:lstStyle/>
          <a:p>
            <a:fld id="{8C1B2804-2022-499F-AEBC-0A6FF3388BE2}" type="datetimeFigureOut">
              <a:rPr lang="en-GB" smtClean="0"/>
              <a:t>23/09/2018</a:t>
            </a:fld>
            <a:endParaRPr lang="en-GB"/>
          </a:p>
        </p:txBody>
      </p:sp>
      <p:sp>
        <p:nvSpPr>
          <p:cNvPr id="3" name="Footer Placeholder 2">
            <a:extLst>
              <a:ext uri="{FF2B5EF4-FFF2-40B4-BE49-F238E27FC236}">
                <a16:creationId xmlns:a16="http://schemas.microsoft.com/office/drawing/2014/main" id="{F98EF47A-014A-438F-8C89-B8EB5CE2A777}"/>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224803F8-B3CF-4ECF-9388-1E8DA1FF5FDE}"/>
              </a:ext>
            </a:extLst>
          </p:cNvPr>
          <p:cNvSpPr>
            <a:spLocks noGrp="1"/>
          </p:cNvSpPr>
          <p:nvPr>
            <p:ph type="sldNum" sz="quarter" idx="12"/>
          </p:nvPr>
        </p:nvSpPr>
        <p:spPr/>
        <p:txBody>
          <a:bodyPr/>
          <a:lstStyle/>
          <a:p>
            <a:fld id="{63FF9AE1-45E4-4598-9D4D-71B7CF00AD8A}" type="slidenum">
              <a:rPr lang="en-GB" smtClean="0"/>
              <a:t>‹N°›</a:t>
            </a:fld>
            <a:endParaRPr lang="en-GB"/>
          </a:p>
        </p:txBody>
      </p:sp>
    </p:spTree>
    <p:extLst>
      <p:ext uri="{BB962C8B-B14F-4D97-AF65-F5344CB8AC3E}">
        <p14:creationId xmlns:p14="http://schemas.microsoft.com/office/powerpoint/2010/main" val="8402115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C24E43-C6B2-40C4-8FFA-C52F89F295E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77057852-972A-4D31-AEBD-8F78579B814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D50E9D65-5526-4271-B6CA-35AB50F0756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7C85EA18-2D15-40F3-A2C6-D56011A18616}"/>
              </a:ext>
            </a:extLst>
          </p:cNvPr>
          <p:cNvSpPr>
            <a:spLocks noGrp="1"/>
          </p:cNvSpPr>
          <p:nvPr>
            <p:ph type="dt" sz="half" idx="10"/>
          </p:nvPr>
        </p:nvSpPr>
        <p:spPr/>
        <p:txBody>
          <a:bodyPr/>
          <a:lstStyle/>
          <a:p>
            <a:fld id="{8C1B2804-2022-499F-AEBC-0A6FF3388BE2}" type="datetimeFigureOut">
              <a:rPr lang="en-GB" smtClean="0"/>
              <a:t>23/09/2018</a:t>
            </a:fld>
            <a:endParaRPr lang="en-GB"/>
          </a:p>
        </p:txBody>
      </p:sp>
      <p:sp>
        <p:nvSpPr>
          <p:cNvPr id="6" name="Footer Placeholder 5">
            <a:extLst>
              <a:ext uri="{FF2B5EF4-FFF2-40B4-BE49-F238E27FC236}">
                <a16:creationId xmlns:a16="http://schemas.microsoft.com/office/drawing/2014/main" id="{B1B7921E-6790-414D-BF40-B0EBDDBCE60B}"/>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6D9BEBD-4601-4E89-961A-F57B88523A9B}"/>
              </a:ext>
            </a:extLst>
          </p:cNvPr>
          <p:cNvSpPr>
            <a:spLocks noGrp="1"/>
          </p:cNvSpPr>
          <p:nvPr>
            <p:ph type="sldNum" sz="quarter" idx="12"/>
          </p:nvPr>
        </p:nvSpPr>
        <p:spPr/>
        <p:txBody>
          <a:bodyPr/>
          <a:lstStyle/>
          <a:p>
            <a:fld id="{63FF9AE1-45E4-4598-9D4D-71B7CF00AD8A}" type="slidenum">
              <a:rPr lang="en-GB" smtClean="0"/>
              <a:t>‹N°›</a:t>
            </a:fld>
            <a:endParaRPr lang="en-GB"/>
          </a:p>
        </p:txBody>
      </p:sp>
    </p:spTree>
    <p:extLst>
      <p:ext uri="{BB962C8B-B14F-4D97-AF65-F5344CB8AC3E}">
        <p14:creationId xmlns:p14="http://schemas.microsoft.com/office/powerpoint/2010/main" val="41684975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F8FBA1-18D8-4EFD-B4F7-1CDF5114EF0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97B28A52-A027-4CA4-9D5C-D1F5A7EB044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C12B8EE3-F341-4337-9869-E7CE762092C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A214204A-B11A-4FA3-B09C-AC7E325BE69E}"/>
              </a:ext>
            </a:extLst>
          </p:cNvPr>
          <p:cNvSpPr>
            <a:spLocks noGrp="1"/>
          </p:cNvSpPr>
          <p:nvPr>
            <p:ph type="dt" sz="half" idx="10"/>
          </p:nvPr>
        </p:nvSpPr>
        <p:spPr/>
        <p:txBody>
          <a:bodyPr/>
          <a:lstStyle/>
          <a:p>
            <a:fld id="{8C1B2804-2022-499F-AEBC-0A6FF3388BE2}" type="datetimeFigureOut">
              <a:rPr lang="en-GB" smtClean="0"/>
              <a:t>23/09/2018</a:t>
            </a:fld>
            <a:endParaRPr lang="en-GB"/>
          </a:p>
        </p:txBody>
      </p:sp>
      <p:sp>
        <p:nvSpPr>
          <p:cNvPr id="6" name="Footer Placeholder 5">
            <a:extLst>
              <a:ext uri="{FF2B5EF4-FFF2-40B4-BE49-F238E27FC236}">
                <a16:creationId xmlns:a16="http://schemas.microsoft.com/office/drawing/2014/main" id="{DD1D2141-4D98-4594-A074-B96040C2CD4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111AAAB-D8AC-4254-8E04-D31385E213CB}"/>
              </a:ext>
            </a:extLst>
          </p:cNvPr>
          <p:cNvSpPr>
            <a:spLocks noGrp="1"/>
          </p:cNvSpPr>
          <p:nvPr>
            <p:ph type="sldNum" sz="quarter" idx="12"/>
          </p:nvPr>
        </p:nvSpPr>
        <p:spPr/>
        <p:txBody>
          <a:bodyPr/>
          <a:lstStyle/>
          <a:p>
            <a:fld id="{63FF9AE1-45E4-4598-9D4D-71B7CF00AD8A}" type="slidenum">
              <a:rPr lang="en-GB" smtClean="0"/>
              <a:t>‹N°›</a:t>
            </a:fld>
            <a:endParaRPr lang="en-GB"/>
          </a:p>
        </p:txBody>
      </p:sp>
    </p:spTree>
    <p:extLst>
      <p:ext uri="{BB962C8B-B14F-4D97-AF65-F5344CB8AC3E}">
        <p14:creationId xmlns:p14="http://schemas.microsoft.com/office/powerpoint/2010/main" val="8462975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EE878FC-9573-4705-AAD7-77EEC76A28B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8086D3BC-331D-4BAE-8423-9769C843B10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010CBDD-5E47-415A-8076-50612360A92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C1B2804-2022-499F-AEBC-0A6FF3388BE2}" type="datetimeFigureOut">
              <a:rPr lang="en-GB" smtClean="0"/>
              <a:t>23/09/2018</a:t>
            </a:fld>
            <a:endParaRPr lang="en-GB"/>
          </a:p>
        </p:txBody>
      </p:sp>
      <p:sp>
        <p:nvSpPr>
          <p:cNvPr id="5" name="Footer Placeholder 4">
            <a:extLst>
              <a:ext uri="{FF2B5EF4-FFF2-40B4-BE49-F238E27FC236}">
                <a16:creationId xmlns:a16="http://schemas.microsoft.com/office/drawing/2014/main" id="{025D00AC-39A3-45E8-8AA0-F551116C963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74414DD2-6015-48ED-848E-AE15FA2D341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3FF9AE1-45E4-4598-9D4D-71B7CF00AD8A}" type="slidenum">
              <a:rPr lang="en-GB" smtClean="0"/>
              <a:t>‹N°›</a:t>
            </a:fld>
            <a:endParaRPr lang="en-GB"/>
          </a:p>
        </p:txBody>
      </p:sp>
    </p:spTree>
    <p:extLst>
      <p:ext uri="{BB962C8B-B14F-4D97-AF65-F5344CB8AC3E}">
        <p14:creationId xmlns:p14="http://schemas.microsoft.com/office/powerpoint/2010/main" val="606173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8" descr="GeoPerspLetters_logo_250.png">
            <a:extLst>
              <a:ext uri="{FF2B5EF4-FFF2-40B4-BE49-F238E27FC236}">
                <a16:creationId xmlns:a16="http://schemas.microsoft.com/office/drawing/2014/main" id="{43CDA8D4-EBD6-4957-A7BC-D25F0059240B}"/>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15900" y="179388"/>
            <a:ext cx="2022475" cy="833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ZoneTexte 3">
            <a:extLst>
              <a:ext uri="{FF2B5EF4-FFF2-40B4-BE49-F238E27FC236}">
                <a16:creationId xmlns:a16="http://schemas.microsoft.com/office/drawing/2014/main" id="{6EAD7618-3F46-4AC7-9DF4-2F101F44696A}"/>
              </a:ext>
            </a:extLst>
          </p:cNvPr>
          <p:cNvSpPr txBox="1">
            <a:spLocks noChangeArrowheads="1"/>
          </p:cNvSpPr>
          <p:nvPr/>
        </p:nvSpPr>
        <p:spPr bwMode="auto">
          <a:xfrm>
            <a:off x="7792279" y="179388"/>
            <a:ext cx="4231748" cy="6934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3000"/>
              </a:lnSpc>
              <a:spcAft>
                <a:spcPts val="888"/>
              </a:spcAft>
              <a:buClr>
                <a:srgbClr val="000000"/>
              </a:buClr>
              <a:buSzPct val="100000"/>
              <a:buFont typeface="Arial" panose="020B0604020202020204" pitchFamily="34" charset="0"/>
              <a:buChar char="•"/>
              <a:defRPr sz="2000">
                <a:solidFill>
                  <a:srgbClr val="000000"/>
                </a:solidFill>
                <a:latin typeface="Times New Roman" panose="02020603050405020304" pitchFamily="18" charset="0"/>
                <a:ea typeface="ＭＳ Ｐゴシック" panose="020B0600070205080204" pitchFamily="34" charset="-128"/>
                <a:cs typeface="msgothic"/>
              </a:defRPr>
            </a:lvl1pPr>
            <a:lvl2pPr marL="742950" indent="-285750">
              <a:lnSpc>
                <a:spcPct val="93000"/>
              </a:lnSpc>
              <a:spcAft>
                <a:spcPts val="1138"/>
              </a:spcAft>
              <a:buClr>
                <a:srgbClr val="000000"/>
              </a:buClr>
              <a:buSzPct val="75000"/>
              <a:buFont typeface="Symbol" panose="05050102010706020507" pitchFamily="18" charset="2"/>
              <a:buChar char=""/>
              <a:defRPr sz="2600">
                <a:solidFill>
                  <a:srgbClr val="000000"/>
                </a:solidFill>
                <a:latin typeface="Times New Roman" panose="02020603050405020304" pitchFamily="18" charset="0"/>
                <a:ea typeface="ＭＳ Ｐゴシック" panose="020B0600070205080204" pitchFamily="34" charset="-128"/>
                <a:cs typeface="msgothic"/>
              </a:defRPr>
            </a:lvl2pPr>
            <a:lvl3pPr marL="1143000" indent="-228600">
              <a:lnSpc>
                <a:spcPct val="93000"/>
              </a:lnSpc>
              <a:spcAft>
                <a:spcPts val="850"/>
              </a:spcAft>
              <a:buClr>
                <a:srgbClr val="000000"/>
              </a:buClr>
              <a:buSzPct val="45000"/>
              <a:buFont typeface="Wingdings" panose="05000000000000000000" pitchFamily="2" charset="2"/>
              <a:buChar char=""/>
              <a:defRPr sz="2400">
                <a:solidFill>
                  <a:srgbClr val="000000"/>
                </a:solidFill>
                <a:latin typeface="Times New Roman" panose="02020603050405020304" pitchFamily="18" charset="0"/>
                <a:ea typeface="ＭＳ Ｐゴシック" panose="020B0600070205080204" pitchFamily="34" charset="-128"/>
                <a:cs typeface="msgothic"/>
              </a:defRPr>
            </a:lvl3pPr>
            <a:lvl4pPr marL="1600200" indent="-228600">
              <a:lnSpc>
                <a:spcPct val="93000"/>
              </a:lnSpc>
              <a:spcAft>
                <a:spcPts val="575"/>
              </a:spcAft>
              <a:buClr>
                <a:srgbClr val="000000"/>
              </a:buClr>
              <a:buSzPct val="75000"/>
              <a:buFont typeface="Symbol" panose="05050102010706020507" pitchFamily="18" charset="2"/>
              <a:buChar char=""/>
              <a:defRPr sz="2000">
                <a:solidFill>
                  <a:srgbClr val="000000"/>
                </a:solidFill>
                <a:latin typeface="Times New Roman" panose="02020603050405020304" pitchFamily="18" charset="0"/>
                <a:ea typeface="ＭＳ Ｐゴシック" panose="020B0600070205080204" pitchFamily="34" charset="-128"/>
                <a:cs typeface="msgothic"/>
              </a:defRPr>
            </a:lvl4pPr>
            <a:lvl5pPr marL="2057400" indent="-228600">
              <a:lnSpc>
                <a:spcPct val="93000"/>
              </a:lnSpc>
              <a:spcAft>
                <a:spcPts val="288"/>
              </a:spcAft>
              <a:buClr>
                <a:srgbClr val="000000"/>
              </a:buClr>
              <a:buSzPct val="45000"/>
              <a:buFont typeface="Wingdings" panose="05000000000000000000" pitchFamily="2" charset="2"/>
              <a:buChar char=""/>
              <a:defRPr sz="2000">
                <a:solidFill>
                  <a:srgbClr val="000000"/>
                </a:solidFill>
                <a:latin typeface="Times New Roman" panose="02020603050405020304" pitchFamily="18" charset="0"/>
                <a:ea typeface="ＭＳ Ｐゴシック" panose="020B0600070205080204" pitchFamily="34" charset="-128"/>
                <a:cs typeface="msgothic"/>
              </a:defRPr>
            </a:lvl5pPr>
            <a:lvl6pPr marL="2514600" indent="-228600" defTabSz="457200" eaLnBrk="0" fontAlgn="base" hangingPunct="0">
              <a:lnSpc>
                <a:spcPct val="93000"/>
              </a:lnSpc>
              <a:spcBef>
                <a:spcPct val="0"/>
              </a:spcBef>
              <a:spcAft>
                <a:spcPts val="288"/>
              </a:spcAft>
              <a:buClr>
                <a:srgbClr val="000000"/>
              </a:buClr>
              <a:buSzPct val="45000"/>
              <a:buFont typeface="Wingdings" panose="05000000000000000000" pitchFamily="2" charset="2"/>
              <a:buChar char=""/>
              <a:defRPr sz="2000">
                <a:solidFill>
                  <a:srgbClr val="000000"/>
                </a:solidFill>
                <a:latin typeface="Times New Roman" panose="02020603050405020304" pitchFamily="18" charset="0"/>
                <a:ea typeface="ＭＳ Ｐゴシック" panose="020B0600070205080204" pitchFamily="34" charset="-128"/>
                <a:cs typeface="msgothic"/>
              </a:defRPr>
            </a:lvl6pPr>
            <a:lvl7pPr marL="2971800" indent="-228600" defTabSz="457200" eaLnBrk="0" fontAlgn="base" hangingPunct="0">
              <a:lnSpc>
                <a:spcPct val="93000"/>
              </a:lnSpc>
              <a:spcBef>
                <a:spcPct val="0"/>
              </a:spcBef>
              <a:spcAft>
                <a:spcPts val="288"/>
              </a:spcAft>
              <a:buClr>
                <a:srgbClr val="000000"/>
              </a:buClr>
              <a:buSzPct val="45000"/>
              <a:buFont typeface="Wingdings" panose="05000000000000000000" pitchFamily="2" charset="2"/>
              <a:buChar char=""/>
              <a:defRPr sz="2000">
                <a:solidFill>
                  <a:srgbClr val="000000"/>
                </a:solidFill>
                <a:latin typeface="Times New Roman" panose="02020603050405020304" pitchFamily="18" charset="0"/>
                <a:ea typeface="ＭＳ Ｐゴシック" panose="020B0600070205080204" pitchFamily="34" charset="-128"/>
                <a:cs typeface="msgothic"/>
              </a:defRPr>
            </a:lvl7pPr>
            <a:lvl8pPr marL="3429000" indent="-228600" defTabSz="457200" eaLnBrk="0" fontAlgn="base" hangingPunct="0">
              <a:lnSpc>
                <a:spcPct val="93000"/>
              </a:lnSpc>
              <a:spcBef>
                <a:spcPct val="0"/>
              </a:spcBef>
              <a:spcAft>
                <a:spcPts val="288"/>
              </a:spcAft>
              <a:buClr>
                <a:srgbClr val="000000"/>
              </a:buClr>
              <a:buSzPct val="45000"/>
              <a:buFont typeface="Wingdings" panose="05000000000000000000" pitchFamily="2" charset="2"/>
              <a:buChar char=""/>
              <a:defRPr sz="2000">
                <a:solidFill>
                  <a:srgbClr val="000000"/>
                </a:solidFill>
                <a:latin typeface="Times New Roman" panose="02020603050405020304" pitchFamily="18" charset="0"/>
                <a:ea typeface="ＭＳ Ｐゴシック" panose="020B0600070205080204" pitchFamily="34" charset="-128"/>
                <a:cs typeface="msgothic"/>
              </a:defRPr>
            </a:lvl8pPr>
            <a:lvl9pPr marL="3886200" indent="-228600" defTabSz="457200" eaLnBrk="0" fontAlgn="base" hangingPunct="0">
              <a:lnSpc>
                <a:spcPct val="93000"/>
              </a:lnSpc>
              <a:spcBef>
                <a:spcPct val="0"/>
              </a:spcBef>
              <a:spcAft>
                <a:spcPts val="288"/>
              </a:spcAft>
              <a:buClr>
                <a:srgbClr val="000000"/>
              </a:buClr>
              <a:buSzPct val="45000"/>
              <a:buFont typeface="Wingdings" panose="05000000000000000000" pitchFamily="2" charset="2"/>
              <a:buChar char=""/>
              <a:defRPr sz="2000">
                <a:solidFill>
                  <a:srgbClr val="000000"/>
                </a:solidFill>
                <a:latin typeface="Times New Roman" panose="02020603050405020304" pitchFamily="18" charset="0"/>
                <a:ea typeface="ＭＳ Ｐゴシック" panose="020B0600070205080204" pitchFamily="34" charset="-128"/>
                <a:cs typeface="msgothic"/>
              </a:defRPr>
            </a:lvl9pPr>
          </a:lstStyle>
          <a:p>
            <a:pPr algn="r">
              <a:spcAft>
                <a:spcPct val="0"/>
              </a:spcAft>
              <a:buSzPct val="45000"/>
              <a:buNone/>
            </a:pPr>
            <a:r>
              <a:rPr lang="de-AT" altLang="en-US" sz="1400" b="1" dirty="0">
                <a:solidFill>
                  <a:schemeClr val="tx1"/>
                </a:solidFill>
                <a:latin typeface="Arial" panose="020B0604020202020204" pitchFamily="34" charset="0"/>
                <a:cs typeface="Arial" panose="020B0604020202020204" pitchFamily="34" charset="0"/>
              </a:rPr>
              <a:t>Broadley </a:t>
            </a:r>
            <a:r>
              <a:rPr lang="de-AT" altLang="en-US" sz="1400" b="1" i="1" dirty="0">
                <a:solidFill>
                  <a:schemeClr val="tx1"/>
                </a:solidFill>
                <a:latin typeface="Arial" panose="020B0604020202020204" pitchFamily="34" charset="0"/>
                <a:cs typeface="Arial" panose="020B0604020202020204" pitchFamily="34" charset="0"/>
              </a:rPr>
              <a:t>et al</a:t>
            </a:r>
            <a:r>
              <a:rPr lang="de-AT" altLang="en-US" sz="1400" b="1" dirty="0">
                <a:solidFill>
                  <a:schemeClr val="tx1"/>
                </a:solidFill>
                <a:latin typeface="Arial" panose="020B0604020202020204" pitchFamily="34" charset="0"/>
                <a:cs typeface="Arial" panose="020B0604020202020204" pitchFamily="34" charset="0"/>
              </a:rPr>
              <a:t>.</a:t>
            </a:r>
          </a:p>
          <a:p>
            <a:pPr algn="r">
              <a:spcAft>
                <a:spcPct val="0"/>
              </a:spcAft>
              <a:buSzPct val="45000"/>
              <a:buNone/>
            </a:pPr>
            <a:r>
              <a:rPr lang="en-US" altLang="en-US" sz="1400" b="1" dirty="0">
                <a:solidFill>
                  <a:schemeClr val="tx1"/>
                </a:solidFill>
                <a:latin typeface="Arial" panose="020B0604020202020204" pitchFamily="34" charset="0"/>
                <a:cs typeface="Arial" panose="020B0604020202020204" pitchFamily="34" charset="0"/>
              </a:rPr>
              <a:t>Plume-lithosphere interaction, and the formation of fibrous diamonds</a:t>
            </a:r>
          </a:p>
        </p:txBody>
      </p:sp>
      <p:sp>
        <p:nvSpPr>
          <p:cNvPr id="11" name="Text Box 4">
            <a:extLst>
              <a:ext uri="{FF2B5EF4-FFF2-40B4-BE49-F238E27FC236}">
                <a16:creationId xmlns:a16="http://schemas.microsoft.com/office/drawing/2014/main" id="{B1D637F6-4B43-4938-B9B5-C1D1F61E5A43}"/>
              </a:ext>
            </a:extLst>
          </p:cNvPr>
          <p:cNvSpPr txBox="1">
            <a:spLocks noChangeArrowheads="1"/>
          </p:cNvSpPr>
          <p:nvPr/>
        </p:nvSpPr>
        <p:spPr bwMode="auto">
          <a:xfrm>
            <a:off x="215900" y="6473628"/>
            <a:ext cx="7308850" cy="292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lnSpc>
                <a:spcPct val="93000"/>
              </a:lnSpc>
              <a:spcAft>
                <a:spcPts val="888"/>
              </a:spcAft>
              <a:buClr>
                <a:srgbClr val="000000"/>
              </a:buClr>
              <a:buSzPct val="100000"/>
              <a:buFont typeface="Arial" panose="020B0604020202020204" pitchFamily="34" charset="0"/>
              <a:buChar char="•"/>
              <a:tabLst>
                <a:tab pos="723900" algn="l"/>
                <a:tab pos="1447800" algn="l"/>
                <a:tab pos="2171700" algn="l"/>
                <a:tab pos="2895600" algn="l"/>
                <a:tab pos="3619500" algn="l"/>
              </a:tabLst>
              <a:defRPr sz="2000">
                <a:solidFill>
                  <a:srgbClr val="000000"/>
                </a:solidFill>
                <a:latin typeface="Times New Roman" panose="02020603050405020304" pitchFamily="18" charset="0"/>
                <a:ea typeface="ＭＳ Ｐゴシック" panose="020B0600070205080204" pitchFamily="34" charset="-128"/>
                <a:cs typeface="msgothic"/>
              </a:defRPr>
            </a:lvl1pPr>
            <a:lvl2pPr marL="863600" indent="-287338">
              <a:lnSpc>
                <a:spcPct val="93000"/>
              </a:lnSpc>
              <a:spcAft>
                <a:spcPts val="1138"/>
              </a:spcAft>
              <a:buClr>
                <a:srgbClr val="000000"/>
              </a:buClr>
              <a:buSzPct val="75000"/>
              <a:buFont typeface="Symbol" panose="05050102010706020507" pitchFamily="18" charset="2"/>
              <a:buChar char=""/>
              <a:tabLst>
                <a:tab pos="723900" algn="l"/>
                <a:tab pos="1447800" algn="l"/>
                <a:tab pos="2171700" algn="l"/>
                <a:tab pos="2895600" algn="l"/>
                <a:tab pos="3619500" algn="l"/>
              </a:tabLst>
              <a:defRPr sz="2600">
                <a:solidFill>
                  <a:srgbClr val="000000"/>
                </a:solidFill>
                <a:latin typeface="Times New Roman" panose="02020603050405020304" pitchFamily="18" charset="0"/>
                <a:ea typeface="ＭＳ Ｐゴシック" panose="020B0600070205080204" pitchFamily="34" charset="-128"/>
                <a:cs typeface="msgothic"/>
              </a:defRPr>
            </a:lvl2pPr>
            <a:lvl3pPr marL="1295400">
              <a:lnSpc>
                <a:spcPct val="93000"/>
              </a:lnSpc>
              <a:spcAft>
                <a:spcPts val="850"/>
              </a:spcAft>
              <a:buClr>
                <a:srgbClr val="000000"/>
              </a:buClr>
              <a:buSzPct val="45000"/>
              <a:buFont typeface="Wingdings" panose="05000000000000000000" pitchFamily="2" charset="2"/>
              <a:buChar char=""/>
              <a:tabLst>
                <a:tab pos="723900" algn="l"/>
                <a:tab pos="1447800" algn="l"/>
                <a:tab pos="2171700" algn="l"/>
                <a:tab pos="2895600" algn="l"/>
                <a:tab pos="3619500" algn="l"/>
              </a:tabLst>
              <a:defRPr sz="2400">
                <a:solidFill>
                  <a:srgbClr val="000000"/>
                </a:solidFill>
                <a:latin typeface="Times New Roman" panose="02020603050405020304" pitchFamily="18" charset="0"/>
                <a:ea typeface="ＭＳ Ｐゴシック" panose="020B0600070205080204" pitchFamily="34" charset="-128"/>
                <a:cs typeface="msgothic"/>
              </a:defRPr>
            </a:lvl3pPr>
            <a:lvl4pPr marL="1727200">
              <a:lnSpc>
                <a:spcPct val="93000"/>
              </a:lnSpc>
              <a:spcAft>
                <a:spcPts val="575"/>
              </a:spcAft>
              <a:buClr>
                <a:srgbClr val="000000"/>
              </a:buClr>
              <a:buSzPct val="75000"/>
              <a:buFont typeface="Symbol" panose="05050102010706020507" pitchFamily="18" charset="2"/>
              <a:buChar char=""/>
              <a:tabLst>
                <a:tab pos="723900" algn="l"/>
                <a:tab pos="1447800" algn="l"/>
                <a:tab pos="2171700" algn="l"/>
                <a:tab pos="2895600" algn="l"/>
                <a:tab pos="3619500" algn="l"/>
              </a:tabLst>
              <a:defRPr sz="2000">
                <a:solidFill>
                  <a:srgbClr val="000000"/>
                </a:solidFill>
                <a:latin typeface="Times New Roman" panose="02020603050405020304" pitchFamily="18" charset="0"/>
                <a:ea typeface="ＭＳ Ｐゴシック" panose="020B0600070205080204" pitchFamily="34" charset="-128"/>
                <a:cs typeface="msgothic"/>
              </a:defRPr>
            </a:lvl4pPr>
            <a:lvl5pPr marL="2159000">
              <a:lnSpc>
                <a:spcPct val="93000"/>
              </a:lnSpc>
              <a:spcAft>
                <a:spcPts val="288"/>
              </a:spcAft>
              <a:buClr>
                <a:srgbClr val="000000"/>
              </a:buClr>
              <a:buSzPct val="45000"/>
              <a:buFont typeface="Wingdings" panose="05000000000000000000" pitchFamily="2" charset="2"/>
              <a:buChar char=""/>
              <a:tabLst>
                <a:tab pos="723900" algn="l"/>
                <a:tab pos="1447800" algn="l"/>
                <a:tab pos="2171700" algn="l"/>
                <a:tab pos="2895600" algn="l"/>
                <a:tab pos="3619500" algn="l"/>
              </a:tabLst>
              <a:defRPr sz="2000">
                <a:solidFill>
                  <a:srgbClr val="000000"/>
                </a:solidFill>
                <a:latin typeface="Times New Roman" panose="02020603050405020304" pitchFamily="18" charset="0"/>
                <a:ea typeface="ＭＳ Ｐゴシック" panose="020B0600070205080204" pitchFamily="34" charset="-128"/>
                <a:cs typeface="msgothic"/>
              </a:defRPr>
            </a:lvl5pPr>
            <a:lvl6pPr marL="2616200" indent="-215900" defTabSz="457200" eaLnBrk="0" fontAlgn="base" hangingPunct="0">
              <a:lnSpc>
                <a:spcPct val="93000"/>
              </a:lnSpc>
              <a:spcBef>
                <a:spcPct val="0"/>
              </a:spcBef>
              <a:spcAft>
                <a:spcPts val="288"/>
              </a:spcAft>
              <a:buClr>
                <a:srgbClr val="000000"/>
              </a:buClr>
              <a:buSzPct val="45000"/>
              <a:buFont typeface="Wingdings" panose="05000000000000000000" pitchFamily="2" charset="2"/>
              <a:buChar char=""/>
              <a:tabLst>
                <a:tab pos="723900" algn="l"/>
                <a:tab pos="1447800" algn="l"/>
                <a:tab pos="2171700" algn="l"/>
                <a:tab pos="2895600" algn="l"/>
                <a:tab pos="3619500" algn="l"/>
              </a:tabLst>
              <a:defRPr sz="2000">
                <a:solidFill>
                  <a:srgbClr val="000000"/>
                </a:solidFill>
                <a:latin typeface="Times New Roman" panose="02020603050405020304" pitchFamily="18" charset="0"/>
                <a:ea typeface="ＭＳ Ｐゴシック" panose="020B0600070205080204" pitchFamily="34" charset="-128"/>
                <a:cs typeface="msgothic"/>
              </a:defRPr>
            </a:lvl6pPr>
            <a:lvl7pPr marL="3073400" indent="-215900" defTabSz="457200" eaLnBrk="0" fontAlgn="base" hangingPunct="0">
              <a:lnSpc>
                <a:spcPct val="93000"/>
              </a:lnSpc>
              <a:spcBef>
                <a:spcPct val="0"/>
              </a:spcBef>
              <a:spcAft>
                <a:spcPts val="288"/>
              </a:spcAft>
              <a:buClr>
                <a:srgbClr val="000000"/>
              </a:buClr>
              <a:buSzPct val="45000"/>
              <a:buFont typeface="Wingdings" panose="05000000000000000000" pitchFamily="2" charset="2"/>
              <a:buChar char=""/>
              <a:tabLst>
                <a:tab pos="723900" algn="l"/>
                <a:tab pos="1447800" algn="l"/>
                <a:tab pos="2171700" algn="l"/>
                <a:tab pos="2895600" algn="l"/>
                <a:tab pos="3619500" algn="l"/>
              </a:tabLst>
              <a:defRPr sz="2000">
                <a:solidFill>
                  <a:srgbClr val="000000"/>
                </a:solidFill>
                <a:latin typeface="Times New Roman" panose="02020603050405020304" pitchFamily="18" charset="0"/>
                <a:ea typeface="ＭＳ Ｐゴシック" panose="020B0600070205080204" pitchFamily="34" charset="-128"/>
                <a:cs typeface="msgothic"/>
              </a:defRPr>
            </a:lvl7pPr>
            <a:lvl8pPr marL="3530600" indent="-215900" defTabSz="457200" eaLnBrk="0" fontAlgn="base" hangingPunct="0">
              <a:lnSpc>
                <a:spcPct val="93000"/>
              </a:lnSpc>
              <a:spcBef>
                <a:spcPct val="0"/>
              </a:spcBef>
              <a:spcAft>
                <a:spcPts val="288"/>
              </a:spcAft>
              <a:buClr>
                <a:srgbClr val="000000"/>
              </a:buClr>
              <a:buSzPct val="45000"/>
              <a:buFont typeface="Wingdings" panose="05000000000000000000" pitchFamily="2" charset="2"/>
              <a:buChar char=""/>
              <a:tabLst>
                <a:tab pos="723900" algn="l"/>
                <a:tab pos="1447800" algn="l"/>
                <a:tab pos="2171700" algn="l"/>
                <a:tab pos="2895600" algn="l"/>
                <a:tab pos="3619500" algn="l"/>
              </a:tabLst>
              <a:defRPr sz="2000">
                <a:solidFill>
                  <a:srgbClr val="000000"/>
                </a:solidFill>
                <a:latin typeface="Times New Roman" panose="02020603050405020304" pitchFamily="18" charset="0"/>
                <a:ea typeface="ＭＳ Ｐゴシック" panose="020B0600070205080204" pitchFamily="34" charset="-128"/>
                <a:cs typeface="msgothic"/>
              </a:defRPr>
            </a:lvl8pPr>
            <a:lvl9pPr marL="3987800" indent="-215900" defTabSz="457200" eaLnBrk="0" fontAlgn="base" hangingPunct="0">
              <a:lnSpc>
                <a:spcPct val="93000"/>
              </a:lnSpc>
              <a:spcBef>
                <a:spcPct val="0"/>
              </a:spcBef>
              <a:spcAft>
                <a:spcPts val="288"/>
              </a:spcAft>
              <a:buClr>
                <a:srgbClr val="000000"/>
              </a:buClr>
              <a:buSzPct val="45000"/>
              <a:buFont typeface="Wingdings" panose="05000000000000000000" pitchFamily="2" charset="2"/>
              <a:buChar char=""/>
              <a:tabLst>
                <a:tab pos="723900" algn="l"/>
                <a:tab pos="1447800" algn="l"/>
                <a:tab pos="2171700" algn="l"/>
                <a:tab pos="2895600" algn="l"/>
                <a:tab pos="3619500" algn="l"/>
              </a:tabLst>
              <a:defRPr sz="2000">
                <a:solidFill>
                  <a:srgbClr val="000000"/>
                </a:solidFill>
                <a:latin typeface="Times New Roman" panose="02020603050405020304" pitchFamily="18" charset="0"/>
                <a:ea typeface="ＭＳ Ｐゴシック" panose="020B0600070205080204" pitchFamily="34" charset="-128"/>
                <a:cs typeface="msgothic"/>
              </a:defRPr>
            </a:lvl9pPr>
          </a:lstStyle>
          <a:p>
            <a:pPr>
              <a:spcAft>
                <a:spcPct val="0"/>
              </a:spcAft>
              <a:buSzPct val="45000"/>
              <a:buNone/>
            </a:pPr>
            <a:r>
              <a:rPr lang="de-AT" altLang="en-US" sz="1200" b="1" dirty="0">
                <a:latin typeface="Arial" panose="020B0604020202020204" pitchFamily="34" charset="0"/>
              </a:rPr>
              <a:t>Broadley </a:t>
            </a:r>
            <a:r>
              <a:rPr lang="de-AT" altLang="en-US" sz="1200" b="1" i="1" dirty="0">
                <a:latin typeface="Arial" panose="020B0604020202020204" pitchFamily="34" charset="0"/>
              </a:rPr>
              <a:t>et al</a:t>
            </a:r>
            <a:r>
              <a:rPr lang="de-AT" altLang="en-US" sz="1200" b="1" dirty="0">
                <a:latin typeface="Arial" panose="020B0604020202020204" pitchFamily="34" charset="0"/>
              </a:rPr>
              <a:t>. </a:t>
            </a:r>
            <a:r>
              <a:rPr lang="tr-TR" altLang="en-US" sz="1200" b="1" dirty="0">
                <a:latin typeface="Arial" panose="020B0604020202020204" pitchFamily="34" charset="0"/>
              </a:rPr>
              <a:t>(201</a:t>
            </a:r>
            <a:r>
              <a:rPr lang="en-US" altLang="en-US" sz="1200" b="1" dirty="0">
                <a:latin typeface="Arial" panose="020B0604020202020204" pitchFamily="34" charset="0"/>
              </a:rPr>
              <a:t>8</a:t>
            </a:r>
            <a:r>
              <a:rPr lang="fr-FR" altLang="en-US" sz="1200" b="1" dirty="0">
                <a:latin typeface="Arial" panose="020B0604020202020204" pitchFamily="34" charset="0"/>
              </a:rPr>
              <a:t>)</a:t>
            </a:r>
            <a:r>
              <a:rPr lang="tr-TR" altLang="en-US" sz="1200" b="1" dirty="0">
                <a:latin typeface="Arial" panose="020B0604020202020204" pitchFamily="34" charset="0"/>
              </a:rPr>
              <a:t> </a:t>
            </a:r>
            <a:r>
              <a:rPr lang="tr-TR" altLang="en-US" sz="1200" b="1" i="1" dirty="0">
                <a:latin typeface="Arial" panose="020B0604020202020204" pitchFamily="34" charset="0"/>
              </a:rPr>
              <a:t>Geochem. Persp. Let. </a:t>
            </a:r>
            <a:r>
              <a:rPr lang="fr-FR" altLang="en-US" sz="1200" b="1" dirty="0">
                <a:latin typeface="Arial" panose="020B0604020202020204" pitchFamily="34" charset="0"/>
              </a:rPr>
              <a:t>8</a:t>
            </a:r>
            <a:r>
              <a:rPr lang="tr-TR" altLang="en-US" sz="1200" b="1" dirty="0">
                <a:latin typeface="Arial" panose="020B0604020202020204" pitchFamily="34" charset="0"/>
              </a:rPr>
              <a:t>, </a:t>
            </a:r>
            <a:r>
              <a:rPr lang="fr-FR" altLang="en-US" sz="1200" b="1" dirty="0">
                <a:latin typeface="Arial" panose="020B0604020202020204" pitchFamily="34" charset="0"/>
              </a:rPr>
              <a:t>26-30 </a:t>
            </a:r>
            <a:r>
              <a:rPr lang="tr-TR" altLang="en-US" sz="1200" b="1" dirty="0">
                <a:latin typeface="Arial" panose="020B0604020202020204" pitchFamily="34" charset="0"/>
              </a:rPr>
              <a:t>| doi: 10.7185/geochemlet.1</a:t>
            </a:r>
            <a:r>
              <a:rPr lang="fr-FR" altLang="en-US" sz="1200" b="1" dirty="0">
                <a:latin typeface="Arial" panose="020B0604020202020204" pitchFamily="34" charset="0"/>
              </a:rPr>
              <a:t>825</a:t>
            </a:r>
            <a:endParaRPr lang="en-GB" altLang="en-US" sz="1200" b="1" dirty="0">
              <a:latin typeface="Arial" panose="020B0604020202020204" pitchFamily="34" charset="0"/>
            </a:endParaRPr>
          </a:p>
        </p:txBody>
      </p:sp>
      <p:sp>
        <p:nvSpPr>
          <p:cNvPr id="12" name="Text Box 5">
            <a:extLst>
              <a:ext uri="{FF2B5EF4-FFF2-40B4-BE49-F238E27FC236}">
                <a16:creationId xmlns:a16="http://schemas.microsoft.com/office/drawing/2014/main" id="{00A0C749-5157-4628-A3FB-7AAE3B8CF560}"/>
              </a:ext>
            </a:extLst>
          </p:cNvPr>
          <p:cNvSpPr txBox="1">
            <a:spLocks noChangeArrowheads="1"/>
          </p:cNvSpPr>
          <p:nvPr/>
        </p:nvSpPr>
        <p:spPr bwMode="auto">
          <a:xfrm>
            <a:off x="8814218" y="6260109"/>
            <a:ext cx="3209810" cy="427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marL="85725" indent="-85725">
              <a:lnSpc>
                <a:spcPct val="93000"/>
              </a:lnSpc>
              <a:spcAft>
                <a:spcPts val="888"/>
              </a:spcAft>
              <a:buClr>
                <a:srgbClr val="000000"/>
              </a:buClr>
              <a:buSzPct val="100000"/>
              <a:buFont typeface="Arial" panose="020B0604020202020204" pitchFamily="34" charset="0"/>
              <a:buChar char="•"/>
              <a:tabLst>
                <a:tab pos="723900" algn="l"/>
                <a:tab pos="1447800" algn="l"/>
                <a:tab pos="2171700" algn="l"/>
                <a:tab pos="2895600" algn="l"/>
                <a:tab pos="3619500" algn="l"/>
                <a:tab pos="4343400" algn="l"/>
                <a:tab pos="5067300" algn="l"/>
              </a:tabLst>
              <a:defRPr sz="2000">
                <a:solidFill>
                  <a:srgbClr val="000000"/>
                </a:solidFill>
                <a:latin typeface="Times New Roman" panose="02020603050405020304" pitchFamily="18" charset="0"/>
                <a:ea typeface="ＭＳ Ｐゴシック" panose="020B0600070205080204" pitchFamily="34" charset="-128"/>
                <a:cs typeface="msgothic"/>
              </a:defRPr>
            </a:lvl1pPr>
            <a:lvl2pPr marL="742950" indent="-285750">
              <a:lnSpc>
                <a:spcPct val="93000"/>
              </a:lnSpc>
              <a:spcAft>
                <a:spcPts val="1138"/>
              </a:spcAft>
              <a:buClr>
                <a:srgbClr val="000000"/>
              </a:buClr>
              <a:buSzPct val="75000"/>
              <a:buFont typeface="Symbol" panose="05050102010706020507" pitchFamily="18" charset="2"/>
              <a:buChar char=""/>
              <a:tabLst>
                <a:tab pos="723900" algn="l"/>
                <a:tab pos="1447800" algn="l"/>
                <a:tab pos="2171700" algn="l"/>
                <a:tab pos="2895600" algn="l"/>
                <a:tab pos="3619500" algn="l"/>
                <a:tab pos="4343400" algn="l"/>
                <a:tab pos="5067300" algn="l"/>
              </a:tabLst>
              <a:defRPr sz="2600">
                <a:solidFill>
                  <a:srgbClr val="000000"/>
                </a:solidFill>
                <a:latin typeface="Times New Roman" panose="02020603050405020304" pitchFamily="18" charset="0"/>
                <a:ea typeface="ＭＳ Ｐゴシック" panose="020B0600070205080204" pitchFamily="34" charset="-128"/>
                <a:cs typeface="msgothic"/>
              </a:defRPr>
            </a:lvl2pPr>
            <a:lvl3pPr marL="1143000" indent="-228600">
              <a:lnSpc>
                <a:spcPct val="93000"/>
              </a:lnSpc>
              <a:spcAft>
                <a:spcPts val="850"/>
              </a:spcAft>
              <a:buClr>
                <a:srgbClr val="000000"/>
              </a:buClr>
              <a:buSzPct val="45000"/>
              <a:buFont typeface="Wingdings" panose="05000000000000000000" pitchFamily="2" charset="2"/>
              <a:buChar char=""/>
              <a:tabLst>
                <a:tab pos="723900" algn="l"/>
                <a:tab pos="1447800" algn="l"/>
                <a:tab pos="2171700" algn="l"/>
                <a:tab pos="2895600" algn="l"/>
                <a:tab pos="3619500" algn="l"/>
                <a:tab pos="4343400" algn="l"/>
                <a:tab pos="5067300" algn="l"/>
              </a:tabLst>
              <a:defRPr sz="2400">
                <a:solidFill>
                  <a:srgbClr val="000000"/>
                </a:solidFill>
                <a:latin typeface="Times New Roman" panose="02020603050405020304" pitchFamily="18" charset="0"/>
                <a:ea typeface="ＭＳ Ｐゴシック" panose="020B0600070205080204" pitchFamily="34" charset="-128"/>
                <a:cs typeface="msgothic"/>
              </a:defRPr>
            </a:lvl3pPr>
            <a:lvl4pPr marL="1600200" indent="-228600">
              <a:lnSpc>
                <a:spcPct val="93000"/>
              </a:lnSpc>
              <a:spcAft>
                <a:spcPts val="575"/>
              </a:spcAft>
              <a:buClr>
                <a:srgbClr val="000000"/>
              </a:buClr>
              <a:buSzPct val="75000"/>
              <a:buFont typeface="Symbol" panose="05050102010706020507" pitchFamily="18" charset="2"/>
              <a:buChar char=""/>
              <a:tabLst>
                <a:tab pos="723900" algn="l"/>
                <a:tab pos="1447800" algn="l"/>
                <a:tab pos="2171700" algn="l"/>
                <a:tab pos="2895600" algn="l"/>
                <a:tab pos="3619500" algn="l"/>
                <a:tab pos="4343400" algn="l"/>
                <a:tab pos="5067300" algn="l"/>
              </a:tabLst>
              <a:defRPr sz="2000">
                <a:solidFill>
                  <a:srgbClr val="000000"/>
                </a:solidFill>
                <a:latin typeface="Times New Roman" panose="02020603050405020304" pitchFamily="18" charset="0"/>
                <a:ea typeface="ＭＳ Ｐゴシック" panose="020B0600070205080204" pitchFamily="34" charset="-128"/>
                <a:cs typeface="msgothic"/>
              </a:defRPr>
            </a:lvl4pPr>
            <a:lvl5pPr marL="2057400" indent="-228600">
              <a:lnSpc>
                <a:spcPct val="93000"/>
              </a:lnSpc>
              <a:spcAft>
                <a:spcPts val="288"/>
              </a:spcAft>
              <a:buClr>
                <a:srgbClr val="000000"/>
              </a:buClr>
              <a:buSzPct val="45000"/>
              <a:buFont typeface="Wingdings" panose="05000000000000000000" pitchFamily="2" charset="2"/>
              <a:buChar char=""/>
              <a:tabLst>
                <a:tab pos="723900" algn="l"/>
                <a:tab pos="1447800" algn="l"/>
                <a:tab pos="2171700" algn="l"/>
                <a:tab pos="2895600" algn="l"/>
                <a:tab pos="3619500" algn="l"/>
                <a:tab pos="4343400" algn="l"/>
                <a:tab pos="5067300" algn="l"/>
              </a:tabLst>
              <a:defRPr sz="2000">
                <a:solidFill>
                  <a:srgbClr val="000000"/>
                </a:solidFill>
                <a:latin typeface="Times New Roman" panose="02020603050405020304" pitchFamily="18" charset="0"/>
                <a:ea typeface="ＭＳ Ｐゴシック" panose="020B0600070205080204" pitchFamily="34" charset="-128"/>
                <a:cs typeface="msgothic"/>
              </a:defRPr>
            </a:lvl5pPr>
            <a:lvl6pPr marL="2514600" indent="-228600" defTabSz="457200" eaLnBrk="0" fontAlgn="base" hangingPunct="0">
              <a:lnSpc>
                <a:spcPct val="93000"/>
              </a:lnSpc>
              <a:spcBef>
                <a:spcPct val="0"/>
              </a:spcBef>
              <a:spcAft>
                <a:spcPts val="288"/>
              </a:spcAft>
              <a:buClr>
                <a:srgbClr val="000000"/>
              </a:buClr>
              <a:buSzPct val="45000"/>
              <a:buFont typeface="Wingdings" panose="05000000000000000000" pitchFamily="2" charset="2"/>
              <a:buChar char=""/>
              <a:tabLst>
                <a:tab pos="723900" algn="l"/>
                <a:tab pos="1447800" algn="l"/>
                <a:tab pos="2171700" algn="l"/>
                <a:tab pos="2895600" algn="l"/>
                <a:tab pos="3619500" algn="l"/>
                <a:tab pos="4343400" algn="l"/>
                <a:tab pos="5067300" algn="l"/>
              </a:tabLst>
              <a:defRPr sz="2000">
                <a:solidFill>
                  <a:srgbClr val="000000"/>
                </a:solidFill>
                <a:latin typeface="Times New Roman" panose="02020603050405020304" pitchFamily="18" charset="0"/>
                <a:ea typeface="ＭＳ Ｐゴシック" panose="020B0600070205080204" pitchFamily="34" charset="-128"/>
                <a:cs typeface="msgothic"/>
              </a:defRPr>
            </a:lvl6pPr>
            <a:lvl7pPr marL="2971800" indent="-228600" defTabSz="457200" eaLnBrk="0" fontAlgn="base" hangingPunct="0">
              <a:lnSpc>
                <a:spcPct val="93000"/>
              </a:lnSpc>
              <a:spcBef>
                <a:spcPct val="0"/>
              </a:spcBef>
              <a:spcAft>
                <a:spcPts val="288"/>
              </a:spcAft>
              <a:buClr>
                <a:srgbClr val="000000"/>
              </a:buClr>
              <a:buSzPct val="45000"/>
              <a:buFont typeface="Wingdings" panose="05000000000000000000" pitchFamily="2" charset="2"/>
              <a:buChar char=""/>
              <a:tabLst>
                <a:tab pos="723900" algn="l"/>
                <a:tab pos="1447800" algn="l"/>
                <a:tab pos="2171700" algn="l"/>
                <a:tab pos="2895600" algn="l"/>
                <a:tab pos="3619500" algn="l"/>
                <a:tab pos="4343400" algn="l"/>
                <a:tab pos="5067300" algn="l"/>
              </a:tabLst>
              <a:defRPr sz="2000">
                <a:solidFill>
                  <a:srgbClr val="000000"/>
                </a:solidFill>
                <a:latin typeface="Times New Roman" panose="02020603050405020304" pitchFamily="18" charset="0"/>
                <a:ea typeface="ＭＳ Ｐゴシック" panose="020B0600070205080204" pitchFamily="34" charset="-128"/>
                <a:cs typeface="msgothic"/>
              </a:defRPr>
            </a:lvl7pPr>
            <a:lvl8pPr marL="3429000" indent="-228600" defTabSz="457200" eaLnBrk="0" fontAlgn="base" hangingPunct="0">
              <a:lnSpc>
                <a:spcPct val="93000"/>
              </a:lnSpc>
              <a:spcBef>
                <a:spcPct val="0"/>
              </a:spcBef>
              <a:spcAft>
                <a:spcPts val="288"/>
              </a:spcAft>
              <a:buClr>
                <a:srgbClr val="000000"/>
              </a:buClr>
              <a:buSzPct val="45000"/>
              <a:buFont typeface="Wingdings" panose="05000000000000000000" pitchFamily="2" charset="2"/>
              <a:buChar char=""/>
              <a:tabLst>
                <a:tab pos="723900" algn="l"/>
                <a:tab pos="1447800" algn="l"/>
                <a:tab pos="2171700" algn="l"/>
                <a:tab pos="2895600" algn="l"/>
                <a:tab pos="3619500" algn="l"/>
                <a:tab pos="4343400" algn="l"/>
                <a:tab pos="5067300" algn="l"/>
              </a:tabLst>
              <a:defRPr sz="2000">
                <a:solidFill>
                  <a:srgbClr val="000000"/>
                </a:solidFill>
                <a:latin typeface="Times New Roman" panose="02020603050405020304" pitchFamily="18" charset="0"/>
                <a:ea typeface="ＭＳ Ｐゴシック" panose="020B0600070205080204" pitchFamily="34" charset="-128"/>
                <a:cs typeface="msgothic"/>
              </a:defRPr>
            </a:lvl8pPr>
            <a:lvl9pPr marL="3886200" indent="-228600" defTabSz="457200" eaLnBrk="0" fontAlgn="base" hangingPunct="0">
              <a:lnSpc>
                <a:spcPct val="93000"/>
              </a:lnSpc>
              <a:spcBef>
                <a:spcPct val="0"/>
              </a:spcBef>
              <a:spcAft>
                <a:spcPts val="288"/>
              </a:spcAft>
              <a:buClr>
                <a:srgbClr val="000000"/>
              </a:buClr>
              <a:buSzPct val="45000"/>
              <a:buFont typeface="Wingdings" panose="05000000000000000000" pitchFamily="2" charset="2"/>
              <a:buChar char=""/>
              <a:tabLst>
                <a:tab pos="723900" algn="l"/>
                <a:tab pos="1447800" algn="l"/>
                <a:tab pos="2171700" algn="l"/>
                <a:tab pos="2895600" algn="l"/>
                <a:tab pos="3619500" algn="l"/>
                <a:tab pos="4343400" algn="l"/>
                <a:tab pos="5067300" algn="l"/>
              </a:tabLst>
              <a:defRPr sz="2000">
                <a:solidFill>
                  <a:srgbClr val="000000"/>
                </a:solidFill>
                <a:latin typeface="Times New Roman" panose="02020603050405020304" pitchFamily="18" charset="0"/>
                <a:ea typeface="ＭＳ Ｐゴシック" panose="020B0600070205080204" pitchFamily="34" charset="-128"/>
                <a:cs typeface="msgothic"/>
              </a:defRPr>
            </a:lvl9pPr>
          </a:lstStyle>
          <a:p>
            <a:pPr algn="just" eaLnBrk="1">
              <a:spcAft>
                <a:spcPct val="0"/>
              </a:spcAft>
              <a:buSzPct val="45000"/>
              <a:buFont typeface="Wingdings" panose="05000000000000000000" pitchFamily="2" charset="2"/>
              <a:buNone/>
            </a:pPr>
            <a:r>
              <a:rPr lang="en-GB" altLang="en-US" sz="1000" dirty="0">
                <a:latin typeface="Arial" panose="020B0604020202020204" pitchFamily="34" charset="0"/>
              </a:rPr>
              <a:t>© 2018 The Authors</a:t>
            </a:r>
          </a:p>
          <a:p>
            <a:pPr eaLnBrk="1">
              <a:spcAft>
                <a:spcPct val="0"/>
              </a:spcAft>
              <a:buSzPct val="45000"/>
              <a:buFont typeface="Wingdings" panose="05000000000000000000" pitchFamily="2" charset="2"/>
              <a:buNone/>
            </a:pPr>
            <a:r>
              <a:rPr lang="en-GB" altLang="en-US" sz="1000" dirty="0">
                <a:latin typeface="Arial" panose="020B0604020202020204" pitchFamily="34" charset="0"/>
              </a:rPr>
              <a:t>Published by the European Association of Geochemistry</a:t>
            </a:r>
          </a:p>
          <a:p>
            <a:pPr eaLnBrk="1">
              <a:spcAft>
                <a:spcPct val="0"/>
              </a:spcAft>
              <a:buSzPct val="45000"/>
              <a:buFont typeface="Wingdings" panose="05000000000000000000" pitchFamily="2" charset="2"/>
              <a:buNone/>
            </a:pPr>
            <a:r>
              <a:rPr lang="fr-FR" altLang="en-US" sz="1000" dirty="0">
                <a:latin typeface="Arial" panose="020B0604020202020204" pitchFamily="34" charset="0"/>
              </a:rPr>
              <a:t>u</a:t>
            </a:r>
            <a:r>
              <a:rPr lang="en-GB" altLang="en-US" sz="1000" dirty="0" err="1">
                <a:latin typeface="Arial" panose="020B0604020202020204" pitchFamily="34" charset="0"/>
              </a:rPr>
              <a:t>nder</a:t>
            </a:r>
            <a:r>
              <a:rPr lang="en-GB" altLang="en-US" sz="1000" dirty="0">
                <a:latin typeface="Arial" panose="020B0604020202020204" pitchFamily="34" charset="0"/>
              </a:rPr>
              <a:t> Creative Commons License CC BY-NC-ND 4.0</a:t>
            </a:r>
          </a:p>
        </p:txBody>
      </p:sp>
      <p:sp>
        <p:nvSpPr>
          <p:cNvPr id="15" name="Rectangle 14">
            <a:extLst>
              <a:ext uri="{FF2B5EF4-FFF2-40B4-BE49-F238E27FC236}">
                <a16:creationId xmlns:a16="http://schemas.microsoft.com/office/drawing/2014/main" id="{05D4F318-9649-4DF1-9E5F-E27D37E6A5EB}"/>
              </a:ext>
            </a:extLst>
          </p:cNvPr>
          <p:cNvSpPr/>
          <p:nvPr/>
        </p:nvSpPr>
        <p:spPr>
          <a:xfrm>
            <a:off x="8711919" y="4540878"/>
            <a:ext cx="2767297" cy="1277273"/>
          </a:xfrm>
          <a:prstGeom prst="rect">
            <a:avLst/>
          </a:prstGeom>
        </p:spPr>
        <p:txBody>
          <a:bodyPr wrap="square">
            <a:spAutoFit/>
          </a:bodyPr>
          <a:lstStyle/>
          <a:p>
            <a:r>
              <a:rPr lang="en-GB" sz="1100" b="1" dirty="0"/>
              <a:t>Figure 4</a:t>
            </a:r>
            <a:r>
              <a:rPr lang="en-GB" sz="1100" dirty="0"/>
              <a:t> Total nitrogen concentrations </a:t>
            </a:r>
            <a:r>
              <a:rPr lang="en-GB" sz="1100" i="1" dirty="0"/>
              <a:t>vs.</a:t>
            </a:r>
            <a:r>
              <a:rPr lang="en-GB" sz="1100" dirty="0"/>
              <a:t> the percentage of nitrogen in the B aggregated state. Each point is from the analysis of a single diamond, full symbols are from the bulk measurement, whilst open symbols are from the fibrous coat or cloudy interior of the coated and cloudy diamonds…</a:t>
            </a:r>
          </a:p>
        </p:txBody>
      </p:sp>
      <p:pic>
        <p:nvPicPr>
          <p:cNvPr id="20" name="Picture 19">
            <a:extLst>
              <a:ext uri="{FF2B5EF4-FFF2-40B4-BE49-F238E27FC236}">
                <a16:creationId xmlns:a16="http://schemas.microsoft.com/office/drawing/2014/main" id="{BF8574E0-9BB6-449A-849F-EF21CE2160E3}"/>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486864" y="1103946"/>
            <a:ext cx="6610465" cy="5156163"/>
          </a:xfrm>
          <a:prstGeom prst="rect">
            <a:avLst/>
          </a:prstGeom>
        </p:spPr>
      </p:pic>
    </p:spTree>
    <p:extLst>
      <p:ext uri="{BB962C8B-B14F-4D97-AF65-F5344CB8AC3E}">
        <p14:creationId xmlns:p14="http://schemas.microsoft.com/office/powerpoint/2010/main" val="286368572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1123</TotalTime>
  <Words>244</Words>
  <Application>Microsoft Office PowerPoint</Application>
  <PresentationFormat>Grand écran</PresentationFormat>
  <Paragraphs>9</Paragraphs>
  <Slides>1</Slides>
  <Notes>1</Notes>
  <HiddenSlides>0</HiddenSlides>
  <MMClips>0</MMClips>
  <ScaleCrop>false</ScaleCrop>
  <HeadingPairs>
    <vt:vector size="6" baseType="variant">
      <vt:variant>
        <vt:lpstr>Polices utilisées</vt:lpstr>
      </vt:variant>
      <vt:variant>
        <vt:i4>6</vt:i4>
      </vt:variant>
      <vt:variant>
        <vt:lpstr>Thème</vt:lpstr>
      </vt:variant>
      <vt:variant>
        <vt:i4>1</vt:i4>
      </vt:variant>
      <vt:variant>
        <vt:lpstr>Titres des diapositives</vt:lpstr>
      </vt:variant>
      <vt:variant>
        <vt:i4>1</vt:i4>
      </vt:variant>
    </vt:vector>
  </HeadingPairs>
  <TitlesOfParts>
    <vt:vector size="8" baseType="lpstr">
      <vt:lpstr>ＭＳ Ｐゴシック</vt:lpstr>
      <vt:lpstr>Arial</vt:lpstr>
      <vt:lpstr>Calibri</vt:lpstr>
      <vt:lpstr>Calibri Light</vt:lpstr>
      <vt:lpstr>msgothic</vt:lpstr>
      <vt:lpstr>Wingdings</vt:lpstr>
      <vt:lpstr>Office Theme</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Marie-Aude Hulshoff</dc:creator>
  <cp:lastModifiedBy>Alice Williams</cp:lastModifiedBy>
  <cp:revision>69</cp:revision>
  <dcterms:created xsi:type="dcterms:W3CDTF">2017-09-25T10:29:42Z</dcterms:created>
  <dcterms:modified xsi:type="dcterms:W3CDTF">2018-09-23T08:31:21Z</dcterms:modified>
</cp:coreProperties>
</file>