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6" y="60"/>
      </p:cViewPr>
      <p:guideLst/>
    </p:cSldViewPr>
  </p:slideViewPr>
  <p:notesTextViewPr>
    <p:cViewPr>
      <p:scale>
        <a:sx n="1" d="1"/>
        <a:sy n="1" d="1"/>
      </p:scale>
      <p:origin x="0" y="-2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3 (a)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Box-whisker plot of the oxygen isotopic composition of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cratonic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peridotites, calculated from olivine δ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18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O, compared to eclogitic xenoliths,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serpentinised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oceanic lithospheric mantle (OLM), and MORB glass (Supplementary Information).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 box-whisker plot of peridotite δ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18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O, divided into statistically insignificant chemical discriminators – Ca-rich (lherzolitic), Ca-poor (harzburgitic/dunitic) and Si-enriched (-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ΔMg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/Si) and depleted lithologies (+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ΔMg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/Si), demonstrates that there is no variation in the distribution of oxygen isotopes with bulk rock chemistry.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(c)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Scatter plot of olivine δ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18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 and Mg#. The lack of correlation in the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cratonic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mantle suite contrasts to the trendline of The Thumb xenoliths (r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= 0.86). 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1291" y="179388"/>
            <a:ext cx="3442735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Regier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oxygen isotope test for the origin of Archean mantle roots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Regier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9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6-10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830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931967" y="2028616"/>
            <a:ext cx="297431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3 (a)</a:t>
            </a:r>
            <a:r>
              <a:rPr lang="en-GB" sz="1100" dirty="0"/>
              <a:t> Box-whisker plot of the oxygen isotopic composition of </a:t>
            </a:r>
            <a:r>
              <a:rPr lang="en-GB" sz="1100" dirty="0" err="1"/>
              <a:t>cratonic</a:t>
            </a:r>
            <a:r>
              <a:rPr lang="en-GB" sz="1100" dirty="0"/>
              <a:t> peridotites, calculated from olivine δ</a:t>
            </a:r>
            <a:r>
              <a:rPr lang="en-GB" sz="1100" baseline="30000" dirty="0"/>
              <a:t>18</a:t>
            </a:r>
            <a:r>
              <a:rPr lang="en-GB" sz="1100" dirty="0"/>
              <a:t>O, compared to eclogitic xenoliths, </a:t>
            </a:r>
            <a:r>
              <a:rPr lang="en-GB" sz="1100" dirty="0" err="1"/>
              <a:t>serpentinised</a:t>
            </a:r>
            <a:r>
              <a:rPr lang="en-GB" sz="1100" dirty="0"/>
              <a:t> oceanic lithospheric mantle (OLM), and MORB glass (Supplementary Information). </a:t>
            </a:r>
            <a:r>
              <a:rPr lang="en-GB" sz="1100" b="1" dirty="0"/>
              <a:t>(b)</a:t>
            </a:r>
            <a:r>
              <a:rPr lang="en-GB" sz="1100" dirty="0"/>
              <a:t> A box-whisker plot of peridotite δ</a:t>
            </a:r>
            <a:r>
              <a:rPr lang="en-GB" sz="1100" baseline="30000" dirty="0"/>
              <a:t>18</a:t>
            </a:r>
            <a:r>
              <a:rPr lang="en-GB" sz="1100" dirty="0"/>
              <a:t>O, divided into statistically insignificant chemical discriminators – Ca-rich (lherzolitic), Ca-poor (harzburgitic/dunitic) and Si-enriched (-</a:t>
            </a:r>
            <a:r>
              <a:rPr lang="en-GB" sz="1100" dirty="0" err="1"/>
              <a:t>ΔMg</a:t>
            </a:r>
            <a:r>
              <a:rPr lang="en-GB" sz="1100" dirty="0"/>
              <a:t>/Si) and depleted lithologies (+</a:t>
            </a:r>
            <a:r>
              <a:rPr lang="en-GB" sz="1100" dirty="0" err="1"/>
              <a:t>ΔMg</a:t>
            </a:r>
            <a:r>
              <a:rPr lang="en-GB" sz="1100" dirty="0"/>
              <a:t>/Si), demonstrates that there is no variation in the distribution of oxygen isotopes with bulk rock chemistry. </a:t>
            </a:r>
            <a:r>
              <a:rPr lang="en-GB" sz="1100" b="1" dirty="0"/>
              <a:t>(c)</a:t>
            </a:r>
            <a:r>
              <a:rPr lang="en-GB" sz="1100" dirty="0"/>
              <a:t> Scatter plot of olivine δ</a:t>
            </a:r>
            <a:r>
              <a:rPr lang="en-GB" sz="1100" baseline="30000" dirty="0"/>
              <a:t>18</a:t>
            </a:r>
            <a:r>
              <a:rPr lang="en-GB" sz="1100" dirty="0"/>
              <a:t>O and Mg#. The lack of correlation in the </a:t>
            </a:r>
            <a:r>
              <a:rPr lang="en-GB" sz="1100" dirty="0" err="1"/>
              <a:t>cratonic</a:t>
            </a:r>
            <a:r>
              <a:rPr lang="en-GB" sz="1100" dirty="0"/>
              <a:t> mantle suite contrasts to the trendline of The Thumb xenoliths (r</a:t>
            </a:r>
            <a:r>
              <a:rPr lang="en-GB" sz="1100" baseline="30000" dirty="0"/>
              <a:t>2</a:t>
            </a:r>
            <a:r>
              <a:rPr lang="en-GB" sz="1100" dirty="0"/>
              <a:t> = 0.86). </a:t>
            </a:r>
          </a:p>
        </p:txBody>
      </p:sp>
      <p:pic>
        <p:nvPicPr>
          <p:cNvPr id="10" name="Image 9" descr="Une image contenant objet&#10;&#10;Description générée automatiquement">
            <a:extLst>
              <a:ext uri="{FF2B5EF4-FFF2-40B4-BE49-F238E27FC236}">
                <a16:creationId xmlns:a16="http://schemas.microsoft.com/office/drawing/2014/main" id="{6AF05315-6045-4685-A063-B62AF90ACC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1229688"/>
            <a:ext cx="8338968" cy="4398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325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69</cp:revision>
  <dcterms:created xsi:type="dcterms:W3CDTF">2017-09-25T10:29:42Z</dcterms:created>
  <dcterms:modified xsi:type="dcterms:W3CDTF">2018-12-06T12:39:15Z</dcterms:modified>
</cp:coreProperties>
</file>