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Light xenon isotopic compositions for popping rock 2πD43. Measured data (blue dot) and corrected data for atmospheric contamination (orange dot) with a 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129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Xe/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130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Xe ratio of 7.6: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 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126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Xe/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130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Xe and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 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128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Xe/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130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Xe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versus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124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Xe/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130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Xe. For comparison, data of CO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well gases from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Caffee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et al.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(1999) (black points), Holland and Ballentine (2006) (black square) and Holland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et al.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(2009) (grey triangles), and thermal springs from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Caracausi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et al.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(2016) (green square) and Moreira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et al.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(2018) (red square) are shown. The solid line is a fit of the data, except that of Holland and Ballentine (2006). The dotted lines indicate the 95 % confidence interval. Phase Q (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Busemann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et al.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2000), Solar Wind SW (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Meshik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et al.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2014),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Xe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-U and AVCC (Pepin, 2003). These new data suggest a chondritic origin (Phase Q or AVCC) for upper mantle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Xe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179388"/>
            <a:ext cx="44992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Péron and Moreira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Onset of volatile recycling into the mantle determined by xenon anomalies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Péron and Moreira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>
                <a:latin typeface="Arial" panose="020B0604020202020204" pitchFamily="34" charset="0"/>
              </a:rPr>
              <a:t>21-25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833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13735" y="1774701"/>
            <a:ext cx="2974312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1 </a:t>
            </a:r>
            <a:r>
              <a:rPr lang="en-US" sz="1100" dirty="0"/>
              <a:t>Light xenon isotopic compositions for popping rock 2πD43. Measured data (blue dot) and corrected data for atmospheric contamination (orange dot) with a </a:t>
            </a:r>
            <a:r>
              <a:rPr lang="en-US" sz="1100" baseline="30000" dirty="0"/>
              <a:t>129</a:t>
            </a:r>
            <a:r>
              <a:rPr lang="en-US" sz="1100" dirty="0"/>
              <a:t>Xe/</a:t>
            </a:r>
            <a:r>
              <a:rPr lang="en-US" sz="1100" baseline="30000" dirty="0"/>
              <a:t>130</a:t>
            </a:r>
            <a:r>
              <a:rPr lang="en-US" sz="1100" dirty="0"/>
              <a:t>Xe ratio of 7.6: </a:t>
            </a:r>
            <a:r>
              <a:rPr lang="en-US" sz="1100" b="1" dirty="0"/>
              <a:t>(a) </a:t>
            </a:r>
            <a:r>
              <a:rPr lang="en-US" sz="1100" baseline="30000" dirty="0"/>
              <a:t>126</a:t>
            </a:r>
            <a:r>
              <a:rPr lang="en-US" sz="1100" dirty="0"/>
              <a:t>Xe/</a:t>
            </a:r>
            <a:r>
              <a:rPr lang="en-US" sz="1100" baseline="30000" dirty="0"/>
              <a:t>130</a:t>
            </a:r>
            <a:r>
              <a:rPr lang="en-US" sz="1100" dirty="0"/>
              <a:t>Xe and </a:t>
            </a:r>
            <a:r>
              <a:rPr lang="en-US" sz="1100" b="1" dirty="0"/>
              <a:t>(b) </a:t>
            </a:r>
            <a:r>
              <a:rPr lang="en-US" sz="1100" baseline="30000" dirty="0"/>
              <a:t>128</a:t>
            </a:r>
            <a:r>
              <a:rPr lang="en-US" sz="1100" dirty="0"/>
              <a:t>Xe/</a:t>
            </a:r>
            <a:r>
              <a:rPr lang="en-US" sz="1100" baseline="30000" dirty="0"/>
              <a:t>130</a:t>
            </a:r>
            <a:r>
              <a:rPr lang="en-US" sz="1100" dirty="0"/>
              <a:t>Xe </a:t>
            </a:r>
            <a:r>
              <a:rPr lang="en-US" sz="1100" i="1" dirty="0"/>
              <a:t>versus</a:t>
            </a:r>
            <a:r>
              <a:rPr lang="en-US" sz="1100" dirty="0"/>
              <a:t> </a:t>
            </a:r>
            <a:r>
              <a:rPr lang="en-US" sz="1100" baseline="30000" dirty="0"/>
              <a:t>124</a:t>
            </a:r>
            <a:r>
              <a:rPr lang="en-US" sz="1100" dirty="0"/>
              <a:t>Xe/</a:t>
            </a:r>
            <a:r>
              <a:rPr lang="en-US" sz="1100" baseline="30000" dirty="0"/>
              <a:t>130</a:t>
            </a:r>
            <a:r>
              <a:rPr lang="en-US" sz="1100" dirty="0"/>
              <a:t>Xe. For comparison, data of CO</a:t>
            </a:r>
            <a:r>
              <a:rPr lang="en-US" sz="1100" baseline="-25000" dirty="0"/>
              <a:t>2</a:t>
            </a:r>
            <a:r>
              <a:rPr lang="en-US" sz="1100" dirty="0"/>
              <a:t> well gases from </a:t>
            </a:r>
            <a:r>
              <a:rPr lang="en-US" sz="1100" dirty="0" err="1"/>
              <a:t>Caffee</a:t>
            </a:r>
            <a:r>
              <a:rPr lang="en-US" sz="1100" i="1" dirty="0"/>
              <a:t> et al.</a:t>
            </a:r>
            <a:r>
              <a:rPr lang="en-US" sz="1100" dirty="0"/>
              <a:t> (1999) (black points), Holland and Ballentine (2006) (black square) and Holland</a:t>
            </a:r>
            <a:r>
              <a:rPr lang="en-US" sz="1100" i="1" dirty="0"/>
              <a:t> et al.</a:t>
            </a:r>
            <a:r>
              <a:rPr lang="en-US" sz="1100" dirty="0"/>
              <a:t> (2009) (grey triangles), and thermal springs from </a:t>
            </a:r>
            <a:r>
              <a:rPr lang="en-US" sz="1100" dirty="0" err="1"/>
              <a:t>Caracausi</a:t>
            </a:r>
            <a:r>
              <a:rPr lang="en-US" sz="1100" i="1" dirty="0"/>
              <a:t> et al.</a:t>
            </a:r>
            <a:r>
              <a:rPr lang="en-US" sz="1100" dirty="0"/>
              <a:t> (2016) (green square) and Moreira</a:t>
            </a:r>
            <a:r>
              <a:rPr lang="en-US" sz="1100" i="1" dirty="0"/>
              <a:t> et al.</a:t>
            </a:r>
            <a:r>
              <a:rPr lang="en-US" sz="1100" dirty="0"/>
              <a:t> (2018) (red square) are shown. The solid line is a fit of the data, except that of Holland and Ballentine (2006). The dotted lines indicate the 95 % confidence interval. Phase Q (</a:t>
            </a:r>
            <a:r>
              <a:rPr lang="en-US" sz="1100" dirty="0" err="1"/>
              <a:t>Busemann</a:t>
            </a:r>
            <a:r>
              <a:rPr lang="en-US" sz="1100" i="1" dirty="0"/>
              <a:t> et al.</a:t>
            </a:r>
            <a:r>
              <a:rPr lang="en-US" sz="1100" dirty="0"/>
              <a:t>, 2000), Solar Wind SW (</a:t>
            </a:r>
            <a:r>
              <a:rPr lang="en-US" sz="1100" dirty="0" err="1"/>
              <a:t>Meshik</a:t>
            </a:r>
            <a:r>
              <a:rPr lang="en-US" sz="1100" i="1" dirty="0"/>
              <a:t> et al.</a:t>
            </a:r>
            <a:r>
              <a:rPr lang="en-US" sz="1100" dirty="0"/>
              <a:t>, 2014), </a:t>
            </a:r>
            <a:r>
              <a:rPr lang="en-US" sz="1100" dirty="0" err="1"/>
              <a:t>Xe</a:t>
            </a:r>
            <a:r>
              <a:rPr lang="en-US" sz="1100" dirty="0"/>
              <a:t>-U and AVCC (Pepin, 2003). These new data suggest a chondritic origin (Phase Q or AVCC) for upper mantle </a:t>
            </a:r>
            <a:r>
              <a:rPr lang="en-US" sz="1100" dirty="0" err="1"/>
              <a:t>Xe</a:t>
            </a:r>
            <a:r>
              <a:rPr lang="en-US" sz="1100" dirty="0"/>
              <a:t>.</a:t>
            </a:r>
            <a:endParaRPr lang="en-GB" sz="11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1D09E0-B306-4CB6-97A9-2591AD322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226" y="441845"/>
            <a:ext cx="3603078" cy="581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459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71</cp:revision>
  <dcterms:created xsi:type="dcterms:W3CDTF">2017-09-25T10:29:42Z</dcterms:created>
  <dcterms:modified xsi:type="dcterms:W3CDTF">2018-12-17T07:47:39Z</dcterms:modified>
</cp:coreProperties>
</file>