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1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Geochemical profiles (±2 σ) from Bornholm Basin from 3-35 MCD.  Horizontal grey bar denotes sediments deposited during lacustrine conditions overlain with sediments deposited during brackish marine conditions. Samples were not recovered above the shallow SMTZ. Pink dashed lines denote a shallow (3.3 MCD) and deep (19.8 MCD) SMTZ; only the shallow SMTZ is shown in the bottom panel for clarity. Dark grey vertical bars in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denote equilibrium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isotopologue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compositions for the subsurface temperature of 7.8 ± 0.6 °C. Modelled CH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production, Fe-AOM and SO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-AOM rates are shown in panel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(Dijkstra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et al.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2018). CH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production (purple) and SO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-AOM (gold) rates correspond with the upper x axis and Fe-AOM rates (brown) correspond with the lower x axis. SO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-AOM rates above the upper SMTZ are calculated using bottom water SO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concentrations of 15.0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mM.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 Additional porewater data shown in Supplementary Information.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8924" y="179388"/>
            <a:ext cx="3935106" cy="89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Exchange catalysis during anaerobic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methanotrophy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revealed by </a:t>
            </a:r>
            <a:r>
              <a:rPr lang="en-US" altLang="en-US" sz="1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en-US" sz="1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en-US" sz="1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n-US" sz="1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en-US" sz="1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in methane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Ash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10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26-30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910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28169" y="2012366"/>
            <a:ext cx="3295859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1</a:t>
            </a:r>
            <a:r>
              <a:rPr lang="en-GB" sz="1100" dirty="0"/>
              <a:t> Geochemical profiles (±2 σ) from Bornholm Basin from 3-35 MCD.  Horizontal grey bar denotes sediments deposited during lacustrine conditions overlain with sediments deposited during brackish marine conditions. Samples were not recovered above the shallow SMTZ. Pink dashed lines denote a shallow (3.3 MCD) and deep (19.8 MCD) SMTZ; only the shallow SMTZ is shown in the bottom panel for clarity. Dark grey vertical bars in </a:t>
            </a:r>
            <a:r>
              <a:rPr lang="en-GB" sz="1100" b="1" dirty="0"/>
              <a:t>e</a:t>
            </a:r>
            <a:r>
              <a:rPr lang="en-GB" sz="1100" dirty="0"/>
              <a:t> and </a:t>
            </a:r>
            <a:r>
              <a:rPr lang="en-GB" sz="1100" b="1" dirty="0"/>
              <a:t>f</a:t>
            </a:r>
            <a:r>
              <a:rPr lang="en-GB" sz="1100" dirty="0"/>
              <a:t> denote equilibrium </a:t>
            </a:r>
            <a:r>
              <a:rPr lang="en-GB" sz="1100" dirty="0" err="1"/>
              <a:t>isotopologue</a:t>
            </a:r>
            <a:r>
              <a:rPr lang="en-GB" sz="1100" dirty="0"/>
              <a:t> compositions for the subsurface temperature of 7.8 ± 0.6 °C. Modelled CH</a:t>
            </a:r>
            <a:r>
              <a:rPr lang="en-GB" sz="1100" baseline="-25000" dirty="0"/>
              <a:t>4</a:t>
            </a:r>
            <a:r>
              <a:rPr lang="en-GB" sz="1100" dirty="0"/>
              <a:t> production, Fe-AOM and SO</a:t>
            </a:r>
            <a:r>
              <a:rPr lang="en-GB" sz="1100" baseline="-25000" dirty="0"/>
              <a:t>4</a:t>
            </a:r>
            <a:r>
              <a:rPr lang="en-GB" sz="1100" dirty="0"/>
              <a:t>-AOM rates are shown in panel </a:t>
            </a:r>
            <a:r>
              <a:rPr lang="en-GB" sz="1100" b="1" dirty="0"/>
              <a:t>d</a:t>
            </a:r>
            <a:r>
              <a:rPr lang="en-GB" sz="1100" dirty="0"/>
              <a:t> (Dijkstra</a:t>
            </a:r>
            <a:r>
              <a:rPr lang="en-GB" sz="1100" i="1" dirty="0"/>
              <a:t> et al.</a:t>
            </a:r>
            <a:r>
              <a:rPr lang="en-GB" sz="1100" dirty="0"/>
              <a:t>, 2018). CH</a:t>
            </a:r>
            <a:r>
              <a:rPr lang="en-GB" sz="1100" baseline="-25000" dirty="0"/>
              <a:t>4</a:t>
            </a:r>
            <a:r>
              <a:rPr lang="en-GB" sz="1100" dirty="0"/>
              <a:t> production (purple) and SO</a:t>
            </a:r>
            <a:r>
              <a:rPr lang="en-GB" sz="1100" baseline="-25000" dirty="0"/>
              <a:t>4</a:t>
            </a:r>
            <a:r>
              <a:rPr lang="en-GB" sz="1100" dirty="0"/>
              <a:t>-AOM (gold) rates correspond with the upper x axis and Fe-AOM rates (brown) correspond with the lower x axis. SO</a:t>
            </a:r>
            <a:r>
              <a:rPr lang="en-GB" sz="1100" baseline="-25000" dirty="0"/>
              <a:t>4</a:t>
            </a:r>
            <a:r>
              <a:rPr lang="en-GB" sz="1100" dirty="0"/>
              <a:t>-AOM rates above the upper SMTZ are calculated using bottom water SO</a:t>
            </a:r>
            <a:r>
              <a:rPr lang="en-GB" sz="1100" baseline="-25000" dirty="0"/>
              <a:t>4</a:t>
            </a:r>
            <a:r>
              <a:rPr lang="en-GB" sz="1100" dirty="0"/>
              <a:t> concentrations of 15.0 </a:t>
            </a:r>
            <a:r>
              <a:rPr lang="en-GB" sz="1100" dirty="0" err="1"/>
              <a:t>mM.</a:t>
            </a:r>
            <a:r>
              <a:rPr lang="en-GB" sz="1100" dirty="0"/>
              <a:t>  Additional porewater data shown in Supplementary Information.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719404-F698-4718-8DB6-524A7A2339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406" y="682672"/>
            <a:ext cx="5276327" cy="549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404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83</cp:revision>
  <dcterms:created xsi:type="dcterms:W3CDTF">2017-09-25T10:29:42Z</dcterms:created>
  <dcterms:modified xsi:type="dcterms:W3CDTF">2019-04-02T15:51:59Z</dcterms:modified>
</cp:coreProperties>
</file>