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03/05/2019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2</a:t>
                </a:r>
                <a:r>
                  <a:rPr lang="en-US" sz="1200" kern="1200" dirty="0">
                    <a:solidFill>
                      <a:schemeClr val="tx1"/>
                    </a:solidFill>
                    <a:effectLst/>
                    <a:latin typeface="+mn-lt"/>
                    <a:ea typeface="+mn-ea"/>
                    <a:cs typeface="+mn-cs"/>
                  </a:rPr>
                  <a:t> The first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1), second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2), and third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3) peak positions of </a:t>
                </a:r>
                <a:r>
                  <a:rPr lang="en-US" sz="1200" i="1" kern="1200" dirty="0">
                    <a:solidFill>
                      <a:schemeClr val="tx1"/>
                    </a:solidFill>
                    <a:effectLst/>
                    <a:latin typeface="+mn-lt"/>
                    <a:ea typeface="+mn-ea"/>
                    <a:cs typeface="+mn-cs"/>
                  </a:rPr>
                  <a:t>g</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 of the A40S glass. </a:t>
                </a:r>
                <a:r>
                  <a:rPr lang="en-US" sz="1200" b="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Red, blue, and black circles indicate the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1 determined in the high pressure experiments 1 and 2, and at ambient pressure, respectively. Triangles indicate the Si–O bond distance in SiO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glass (Sato and </a:t>
                </a:r>
                <a:r>
                  <a:rPr lang="en-US" sz="1200" kern="1200" dirty="0" err="1">
                    <a:solidFill>
                      <a:schemeClr val="tx1"/>
                    </a:solidFill>
                    <a:effectLst/>
                    <a:latin typeface="+mn-lt"/>
                    <a:ea typeface="+mn-ea"/>
                    <a:cs typeface="+mn-cs"/>
                  </a:rPr>
                  <a:t>Funamori</a:t>
                </a:r>
                <a:r>
                  <a:rPr lang="en-US" sz="1200" kern="1200" dirty="0">
                    <a:solidFill>
                      <a:schemeClr val="tx1"/>
                    </a:solidFill>
                    <a:effectLst/>
                    <a:latin typeface="+mn-lt"/>
                    <a:ea typeface="+mn-ea"/>
                    <a:cs typeface="+mn-cs"/>
                  </a:rPr>
                  <a:t>, 2010). Open diamonds and squares indicate the Si–O and Al–O bond distance in CaAl</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Si</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O</a:t>
                </a:r>
                <a:r>
                  <a:rPr lang="en-US" sz="1200" kern="1200" baseline="-25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glass, respectively, simulated with 416 (black) and 208 (gray) atom simulation cells (Ghosh and Karki, 2018). The black dash lines are obtained from fitting for the Si–O and Al–O bond distances with CN = ~6. The light blue and orange lines are obtained from fitting the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1 of A40S glass at 35–102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using the </a:t>
                </a:r>
                <a:r>
                  <a:rPr lang="en-US" sz="1200" kern="1200" dirty="0" err="1">
                    <a:solidFill>
                      <a:schemeClr val="tx1"/>
                    </a:solidFill>
                    <a:effectLst/>
                    <a:latin typeface="+mn-lt"/>
                    <a:ea typeface="+mn-ea"/>
                    <a:cs typeface="+mn-cs"/>
                  </a:rPr>
                  <a:t>d</a:t>
                </a:r>
                <a:r>
                  <a:rPr lang="en-US" sz="1200" i="1" kern="1200" dirty="0" err="1">
                    <a:solidFill>
                      <a:schemeClr val="tx1"/>
                    </a:solidFill>
                    <a:effectLst/>
                    <a:latin typeface="+mn-lt"/>
                    <a:ea typeface="+mn-ea"/>
                    <a:cs typeface="+mn-cs"/>
                  </a:rPr>
                  <a:t>r</a:t>
                </a:r>
                <a:r>
                  <a:rPr lang="en-US" sz="1200" kern="1200" baseline="-25000" dirty="0" err="1">
                    <a:solidFill>
                      <a:schemeClr val="tx1"/>
                    </a:solidFill>
                    <a:effectLst/>
                    <a:latin typeface="+mn-lt"/>
                    <a:ea typeface="+mn-ea"/>
                    <a:cs typeface="+mn-cs"/>
                  </a:rPr>
                  <a:t>Si</a:t>
                </a:r>
                <a:r>
                  <a:rPr lang="en-US" sz="1200" kern="1200" baseline="-25000" dirty="0">
                    <a:solidFill>
                      <a:schemeClr val="tx1"/>
                    </a:solidFill>
                    <a:effectLst/>
                    <a:latin typeface="+mn-lt"/>
                    <a:ea typeface="+mn-ea"/>
                    <a:cs typeface="+mn-cs"/>
                  </a:rPr>
                  <a:t>–O(6CN)</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d</a:t>
                </a:r>
                <a:r>
                  <a:rPr lang="en-US" sz="1200" i="1" kern="1200" dirty="0" err="1">
                    <a:solidFill>
                      <a:schemeClr val="tx1"/>
                    </a:solidFill>
                    <a:effectLst/>
                    <a:latin typeface="+mn-lt"/>
                    <a:ea typeface="+mn-ea"/>
                    <a:cs typeface="+mn-cs"/>
                  </a:rPr>
                  <a:t>P</a:t>
                </a:r>
                <a:r>
                  <a:rPr lang="en-US" sz="1200" kern="1200" dirty="0">
                    <a:solidFill>
                      <a:schemeClr val="tx1"/>
                    </a:solidFill>
                    <a:effectLst/>
                    <a:latin typeface="+mn-lt"/>
                    <a:ea typeface="+mn-ea"/>
                    <a:cs typeface="+mn-cs"/>
                  </a:rPr>
                  <a:t> and the </a:t>
                </a:r>
                <a:r>
                  <a:rPr lang="en-US" sz="1200" kern="1200" dirty="0" err="1">
                    <a:solidFill>
                      <a:schemeClr val="tx1"/>
                    </a:solidFill>
                    <a:effectLst/>
                    <a:latin typeface="+mn-lt"/>
                    <a:ea typeface="+mn-ea"/>
                    <a:cs typeface="+mn-cs"/>
                  </a:rPr>
                  <a:t>d</a:t>
                </a:r>
                <a:r>
                  <a:rPr lang="en-US" sz="1200" i="1" kern="1200" dirty="0" err="1">
                    <a:solidFill>
                      <a:schemeClr val="tx1"/>
                    </a:solidFill>
                    <a:effectLst/>
                    <a:latin typeface="+mn-lt"/>
                    <a:ea typeface="+mn-ea"/>
                    <a:cs typeface="+mn-cs"/>
                  </a:rPr>
                  <a:t>r</a:t>
                </a:r>
                <a:r>
                  <a:rPr lang="en-US" sz="1200" kern="1200" baseline="-25000" dirty="0" err="1">
                    <a:solidFill>
                      <a:schemeClr val="tx1"/>
                    </a:solidFill>
                    <a:effectLst/>
                    <a:latin typeface="+mn-lt"/>
                    <a:ea typeface="+mn-ea"/>
                    <a:cs typeface="+mn-cs"/>
                  </a:rPr>
                  <a:t>Al</a:t>
                </a:r>
                <a:r>
                  <a:rPr lang="en-US" sz="1200" kern="1200" baseline="-25000" dirty="0">
                    <a:solidFill>
                      <a:schemeClr val="tx1"/>
                    </a:solidFill>
                    <a:effectLst/>
                    <a:latin typeface="+mn-lt"/>
                    <a:ea typeface="+mn-ea"/>
                    <a:cs typeface="+mn-cs"/>
                  </a:rPr>
                  <a:t>–O(6CN)</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d</a:t>
                </a:r>
                <a:r>
                  <a:rPr lang="en-US" sz="1200" i="1" kern="1200" dirty="0" err="1">
                    <a:solidFill>
                      <a:schemeClr val="tx1"/>
                    </a:solidFill>
                    <a:effectLst/>
                    <a:latin typeface="+mn-lt"/>
                    <a:ea typeface="+mn-ea"/>
                    <a:cs typeface="+mn-cs"/>
                  </a:rPr>
                  <a:t>P</a:t>
                </a:r>
                <a:r>
                  <a:rPr lang="en-US" sz="1200" kern="1200" dirty="0">
                    <a:solidFill>
                      <a:schemeClr val="tx1"/>
                    </a:solidFill>
                    <a:effectLst/>
                    <a:latin typeface="+mn-lt"/>
                    <a:ea typeface="+mn-ea"/>
                    <a:cs typeface="+mn-cs"/>
                  </a:rPr>
                  <a:t>, respectively. The widths of lines indicate the fitting errors. </a:t>
                </a:r>
                <a:r>
                  <a:rPr lang="en-US"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The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2 and </a:t>
                </a:r>
                <a:r>
                  <a:rPr lang="en-US" sz="1200" i="1" kern="1200" dirty="0">
                    <a:solidFill>
                      <a:schemeClr val="tx1"/>
                    </a:solidFill>
                    <a:effectLst/>
                    <a:latin typeface="+mn-lt"/>
                    <a:ea typeface="+mn-ea"/>
                    <a:cs typeface="+mn-cs"/>
                  </a:rPr>
                  <a:t>r</a:t>
                </a:r>
                <a:r>
                  <a:rPr lang="en-US" sz="1200" kern="1200" dirty="0">
                    <a:solidFill>
                      <a:schemeClr val="tx1"/>
                    </a:solidFill>
                    <a:effectLst/>
                    <a:latin typeface="+mn-lt"/>
                    <a:ea typeface="+mn-ea"/>
                    <a:cs typeface="+mn-cs"/>
                  </a:rPr>
                  <a:t>3 of the A40S glass determined in the experiments 1 (red) and 2 (blue), respectively. </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03/05/2019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03/05/2019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233820" y="179388"/>
            <a:ext cx="3790209"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Ohira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Ultrahigh pressure structural changes in a 60 mol. % Al</a:t>
            </a:r>
            <a:r>
              <a:rPr lang="en-US" altLang="en-US" sz="1400" b="1" baseline="-25000" dirty="0">
                <a:solidFill>
                  <a:schemeClr val="tx1"/>
                </a:solidFill>
                <a:latin typeface="Arial" panose="020B0604020202020204" pitchFamily="34" charset="0"/>
                <a:cs typeface="Arial" panose="020B0604020202020204" pitchFamily="34" charset="0"/>
              </a:rPr>
              <a:t>2</a:t>
            </a:r>
            <a:r>
              <a:rPr lang="en-US" altLang="en-US" sz="1400" b="1" dirty="0">
                <a:solidFill>
                  <a:schemeClr val="tx1"/>
                </a:solidFill>
                <a:latin typeface="Arial" panose="020B0604020202020204" pitchFamily="34" charset="0"/>
                <a:cs typeface="Arial" panose="020B0604020202020204" pitchFamily="34" charset="0"/>
              </a:rPr>
              <a:t>O</a:t>
            </a:r>
            <a:r>
              <a:rPr lang="en-US" altLang="en-US" sz="1400" b="1" baseline="-25000" dirty="0">
                <a:solidFill>
                  <a:schemeClr val="tx1"/>
                </a:solidFill>
                <a:latin typeface="Arial" panose="020B0604020202020204" pitchFamily="34" charset="0"/>
                <a:cs typeface="Arial" panose="020B0604020202020204" pitchFamily="34" charset="0"/>
              </a:rPr>
              <a:t>3</a:t>
            </a:r>
            <a:r>
              <a:rPr lang="en-US" altLang="en-US" sz="1400" b="1" dirty="0">
                <a:solidFill>
                  <a:schemeClr val="tx1"/>
                </a:solidFill>
                <a:latin typeface="Arial" panose="020B0604020202020204" pitchFamily="34" charset="0"/>
                <a:cs typeface="Arial" panose="020B0604020202020204" pitchFamily="34" charset="0"/>
              </a:rPr>
              <a:t>–40 mol. % SiO</a:t>
            </a:r>
            <a:r>
              <a:rPr lang="en-US" altLang="en-US" sz="1400" b="1" baseline="-25000" dirty="0">
                <a:solidFill>
                  <a:schemeClr val="tx1"/>
                </a:solidFill>
                <a:latin typeface="Arial" panose="020B0604020202020204" pitchFamily="34" charset="0"/>
                <a:cs typeface="Arial" panose="020B0604020202020204" pitchFamily="34" charset="0"/>
              </a:rPr>
              <a:t>2</a:t>
            </a:r>
            <a:r>
              <a:rPr lang="en-US" altLang="en-US" sz="1400" b="1" dirty="0">
                <a:solidFill>
                  <a:schemeClr val="tx1"/>
                </a:solidFill>
                <a:latin typeface="Arial" panose="020B0604020202020204" pitchFamily="34" charset="0"/>
                <a:cs typeface="Arial" panose="020B0604020202020204" pitchFamily="34" charset="0"/>
              </a:rPr>
              <a:t> glass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Ohira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10</a:t>
            </a:r>
            <a:r>
              <a:rPr lang="tr-TR" altLang="en-US" sz="1200" b="1" dirty="0">
                <a:latin typeface="Arial" panose="020B0604020202020204" pitchFamily="34" charset="0"/>
              </a:rPr>
              <a:t>, </a:t>
            </a:r>
            <a:r>
              <a:rPr lang="fr-FR" altLang="en-US" sz="1200" b="1">
                <a:latin typeface="Arial" panose="020B0604020202020204" pitchFamily="34" charset="0"/>
              </a:rPr>
              <a:t>41-45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913</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1804489" y="5194075"/>
            <a:ext cx="8614634" cy="769441"/>
          </a:xfrm>
          <a:prstGeom prst="rect">
            <a:avLst/>
          </a:prstGeom>
        </p:spPr>
        <p:txBody>
          <a:bodyPr wrap="square">
            <a:spAutoFit/>
          </a:bodyPr>
          <a:lstStyle/>
          <a:p>
            <a:r>
              <a:rPr lang="en-US" sz="1100" b="1" dirty="0"/>
              <a:t>Figure 2</a:t>
            </a:r>
            <a:r>
              <a:rPr lang="en-US" sz="1100" dirty="0"/>
              <a:t> The first (</a:t>
            </a:r>
            <a:r>
              <a:rPr lang="en-US" sz="1100" i="1" dirty="0"/>
              <a:t>r</a:t>
            </a:r>
            <a:r>
              <a:rPr lang="en-US" sz="1100" dirty="0"/>
              <a:t>1), second (</a:t>
            </a:r>
            <a:r>
              <a:rPr lang="en-US" sz="1100" i="1" dirty="0"/>
              <a:t>r</a:t>
            </a:r>
            <a:r>
              <a:rPr lang="en-US" sz="1100" dirty="0"/>
              <a:t>2), and third (</a:t>
            </a:r>
            <a:r>
              <a:rPr lang="en-US" sz="1100" i="1" dirty="0"/>
              <a:t>r</a:t>
            </a:r>
            <a:r>
              <a:rPr lang="en-US" sz="1100" dirty="0"/>
              <a:t>3) peak positions of </a:t>
            </a:r>
            <a:r>
              <a:rPr lang="en-US" sz="1100" i="1" dirty="0"/>
              <a:t>g</a:t>
            </a:r>
            <a:r>
              <a:rPr lang="en-US" sz="1100" dirty="0"/>
              <a:t>(</a:t>
            </a:r>
            <a:r>
              <a:rPr lang="en-US" sz="1100" i="1" dirty="0"/>
              <a:t>r</a:t>
            </a:r>
            <a:r>
              <a:rPr lang="en-US" sz="1100" dirty="0"/>
              <a:t>) of the A40S glass. </a:t>
            </a:r>
            <a:r>
              <a:rPr lang="en-US" sz="1100" b="1" dirty="0"/>
              <a:t>(a)</a:t>
            </a:r>
            <a:r>
              <a:rPr lang="en-US" sz="1100" dirty="0"/>
              <a:t> Red, blue, and black circles indicate the </a:t>
            </a:r>
            <a:r>
              <a:rPr lang="en-US" sz="1100" i="1" dirty="0"/>
              <a:t>r</a:t>
            </a:r>
            <a:r>
              <a:rPr lang="en-US" sz="1100" dirty="0"/>
              <a:t>1 determined in the high pressure experiments 1 and 2, and at ambient pressure, respectively. Triangles indicate the Si–O bond distance in SiO</a:t>
            </a:r>
            <a:r>
              <a:rPr lang="en-US" sz="1100" baseline="-25000" dirty="0"/>
              <a:t>2</a:t>
            </a:r>
            <a:r>
              <a:rPr lang="en-US" sz="1100" dirty="0"/>
              <a:t> glass (Sato and </a:t>
            </a:r>
            <a:r>
              <a:rPr lang="en-US" sz="1100" dirty="0" err="1"/>
              <a:t>Funamori</a:t>
            </a:r>
            <a:r>
              <a:rPr lang="en-US" sz="1100" dirty="0"/>
              <a:t>, 2010). Open diamonds and squares indicate the Si–O and Al–O bond distance in CaAl</a:t>
            </a:r>
            <a:r>
              <a:rPr lang="en-US" sz="1100" baseline="-25000" dirty="0"/>
              <a:t>2</a:t>
            </a:r>
            <a:r>
              <a:rPr lang="en-US" sz="1100" dirty="0"/>
              <a:t>Si</a:t>
            </a:r>
            <a:r>
              <a:rPr lang="en-US" sz="1100" baseline="-25000" dirty="0"/>
              <a:t>2</a:t>
            </a:r>
            <a:r>
              <a:rPr lang="en-US" sz="1100" dirty="0"/>
              <a:t>O</a:t>
            </a:r>
            <a:r>
              <a:rPr lang="en-US" sz="1100" baseline="-25000" dirty="0"/>
              <a:t>8</a:t>
            </a:r>
            <a:r>
              <a:rPr lang="en-US" sz="1100" dirty="0"/>
              <a:t> glass, respectively, simulated with 416 (black) and 208 (gray) atom simulation cells (Ghosh and Karki, 2018). The black dash lines are obtained from fitting for …</a:t>
            </a:r>
            <a:endParaRPr lang="en-GB" sz="1100" dirty="0"/>
          </a:p>
        </p:txBody>
      </p:sp>
      <p:pic>
        <p:nvPicPr>
          <p:cNvPr id="3" name="Picture 2">
            <a:extLst>
              <a:ext uri="{FF2B5EF4-FFF2-40B4-BE49-F238E27FC236}">
                <a16:creationId xmlns:a16="http://schemas.microsoft.com/office/drawing/2014/main" id="{1DB9DACD-F3AB-4D4F-8C0D-AE7A35E5B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599" y="1226344"/>
            <a:ext cx="10122802" cy="3662012"/>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741</TotalTime>
  <Words>411</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89</cp:revision>
  <dcterms:created xsi:type="dcterms:W3CDTF">2017-09-25T10:29:42Z</dcterms:created>
  <dcterms:modified xsi:type="dcterms:W3CDTF">2019-05-03T08:53:17Z</dcterms:modified>
</cp:coreProperties>
</file>