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173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Mixing diagram showing the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ratio reported against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(Ra is the helium atmospheric isotopic ratio). The mantle-derived end member has a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ratio of ~ 7 Ra, identical to the value of the nearby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Kolumbo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volcano (Carey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2013; Rizzo 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2016) suggesting a common mantle source. All samples from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Palea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or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Kameni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(gases and fluid/melt inclusions in phenocrysts) show a different trend, with a lower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ratio reflecting shallow crustal assimilation (Shimizu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2005; Rizzo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2015). The insert shows the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ratio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and 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The strong hyperbolic curvature of the mixing curve reported in insert 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</a:t>
                </a:r>
                <a:r>
                  <a:rPr lang="en-GB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reflects the (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seawater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/(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MORB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 of ~0.024, explaining why the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does not show a mantle value whereas helium almost does. Percentages that are indicated on the mixing curves represent the fraction of seawater-derived helium.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8150" y="179388"/>
            <a:ext cx="409588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Moreira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insights into the plumbing system of Santorini using helium and carbon isotopes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Moreira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46-50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80241" y="2758565"/>
            <a:ext cx="329585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(a)</a:t>
            </a:r>
            <a:r>
              <a:rPr lang="en-GB" sz="1100" dirty="0"/>
              <a:t> Mixing diagram showing the </a:t>
            </a:r>
            <a:r>
              <a:rPr lang="en-GB" sz="1100" baseline="30000" dirty="0"/>
              <a:t>3</a:t>
            </a:r>
            <a:r>
              <a:rPr lang="en-GB" sz="1100" dirty="0"/>
              <a:t>He/</a:t>
            </a:r>
            <a:r>
              <a:rPr lang="en-GB" sz="1100" baseline="30000" dirty="0"/>
              <a:t>4</a:t>
            </a:r>
            <a:r>
              <a:rPr lang="en-GB" sz="1100" dirty="0"/>
              <a:t>He ratio reported against </a:t>
            </a:r>
            <a:r>
              <a:rPr lang="en-GB" sz="1100" baseline="30000" dirty="0"/>
              <a:t>4</a:t>
            </a:r>
            <a:r>
              <a:rPr lang="en-GB" sz="1100" dirty="0"/>
              <a:t>He/</a:t>
            </a:r>
            <a:r>
              <a:rPr lang="en-GB" sz="1100" baseline="30000" dirty="0"/>
              <a:t>22</a:t>
            </a:r>
            <a:r>
              <a:rPr lang="en-GB" sz="1100" dirty="0"/>
              <a:t>Ne (Ra is the helium atmospheric isotopic ratio). The mantle-derived end member has a </a:t>
            </a:r>
            <a:r>
              <a:rPr lang="en-GB" sz="1100" baseline="30000" dirty="0"/>
              <a:t>3</a:t>
            </a:r>
            <a:r>
              <a:rPr lang="en-GB" sz="1100" dirty="0"/>
              <a:t>He/</a:t>
            </a:r>
            <a:r>
              <a:rPr lang="en-GB" sz="1100" baseline="30000" dirty="0"/>
              <a:t>4</a:t>
            </a:r>
            <a:r>
              <a:rPr lang="en-GB" sz="1100" dirty="0"/>
              <a:t>He ratio of ~ 7 Ra, identical to the value of the nearby </a:t>
            </a:r>
            <a:r>
              <a:rPr lang="en-GB" sz="1100" dirty="0" err="1"/>
              <a:t>Kolumbo</a:t>
            </a:r>
            <a:r>
              <a:rPr lang="en-GB" sz="1100" dirty="0"/>
              <a:t> volcano (Carey </a:t>
            </a:r>
            <a:r>
              <a:rPr lang="en-GB" sz="1100" i="1" dirty="0"/>
              <a:t>et al</a:t>
            </a:r>
            <a:r>
              <a:rPr lang="en-GB" sz="1100" dirty="0"/>
              <a:t>., 2013; Rizzo  </a:t>
            </a:r>
            <a:r>
              <a:rPr lang="en-GB" sz="1100" i="1" dirty="0"/>
              <a:t>et al</a:t>
            </a:r>
            <a:r>
              <a:rPr lang="en-GB" sz="1100" dirty="0"/>
              <a:t>., 2016) suggesting a common mantle source. All samples from </a:t>
            </a:r>
            <a:r>
              <a:rPr lang="en-GB" sz="1100" dirty="0" err="1"/>
              <a:t>Palea</a:t>
            </a:r>
            <a:r>
              <a:rPr lang="en-GB" sz="1100" dirty="0"/>
              <a:t> or </a:t>
            </a:r>
            <a:r>
              <a:rPr lang="en-GB" sz="1100" dirty="0" err="1"/>
              <a:t>Nea</a:t>
            </a:r>
            <a:r>
              <a:rPr lang="en-GB" sz="1100" dirty="0"/>
              <a:t> </a:t>
            </a:r>
            <a:r>
              <a:rPr lang="en-GB" sz="1100" dirty="0" err="1"/>
              <a:t>Kameni</a:t>
            </a:r>
            <a:r>
              <a:rPr lang="en-GB" sz="1100" dirty="0"/>
              <a:t> (gases and fluid/melt inclusions in phenocrysts) show a different trend, with a lower </a:t>
            </a:r>
            <a:r>
              <a:rPr lang="en-GB" sz="1100" baseline="30000" dirty="0"/>
              <a:t>3</a:t>
            </a:r>
            <a:r>
              <a:rPr lang="en-GB" sz="1100" dirty="0"/>
              <a:t>He/</a:t>
            </a:r>
            <a:r>
              <a:rPr lang="en-GB" sz="1100" baseline="30000" dirty="0"/>
              <a:t>4</a:t>
            </a:r>
            <a:r>
              <a:rPr lang="en-GB" sz="1100" dirty="0"/>
              <a:t>He ratio ...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CCCADED-8B56-4991-950E-AC04234144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319408"/>
            <a:ext cx="8254860" cy="477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360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88</cp:revision>
  <dcterms:created xsi:type="dcterms:W3CDTF">2017-09-25T10:29:42Z</dcterms:created>
  <dcterms:modified xsi:type="dcterms:W3CDTF">2019-05-20T08:40:07Z</dcterms:modified>
</cp:coreProperties>
</file>