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56" d="100"/>
          <a:sy n="56" d="100"/>
        </p:scale>
        <p:origin x="72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Figure 2</a:t>
                </a:r>
                <a:r>
                  <a:rPr lang="en-US" dirty="0"/>
                  <a:t> Fluid discharge points and pockmarks in the southern Mariana trench. </a:t>
                </a:r>
                <a:r>
                  <a:rPr lang="en-US" b="1" dirty="0"/>
                  <a:t>(a)</a:t>
                </a:r>
                <a:r>
                  <a:rPr lang="en-US" dirty="0"/>
                  <a:t> A small fluid discharge point (#JL114-1 at 5445 m) in the eastern portion of site M. The yellow-reddish solidified materials marked by arrows at the margin of the crater consist mostly of </a:t>
                </a:r>
                <a:r>
                  <a:rPr lang="en-US" dirty="0" err="1"/>
                  <a:t>iddingsite</a:t>
                </a:r>
                <a:r>
                  <a:rPr lang="en-US" dirty="0"/>
                  <a:t>. </a:t>
                </a:r>
                <a:r>
                  <a:rPr lang="en-US" b="1" dirty="0"/>
                  <a:t>(b)</a:t>
                </a:r>
                <a:r>
                  <a:rPr lang="en-US" dirty="0"/>
                  <a:t> Close-up of the top of a fluid discharge point (#JL114-1 at 5445 m) showing a feeder channel with a diameter of ~ 0.6 m. </a:t>
                </a:r>
                <a:r>
                  <a:rPr lang="en-US" b="1" dirty="0"/>
                  <a:t>(c)</a:t>
                </a:r>
                <a:r>
                  <a:rPr lang="en-US" dirty="0"/>
                  <a:t> A pockmark (#JL115-1 at 5445 m) of ~5 m in diameter in the western portion of site M. The muds are primarily composed of </a:t>
                </a:r>
                <a:r>
                  <a:rPr lang="en-US" dirty="0" err="1"/>
                  <a:t>iddingsite</a:t>
                </a:r>
                <a:r>
                  <a:rPr lang="en-US" dirty="0"/>
                  <a:t>. </a:t>
                </a:r>
                <a:r>
                  <a:rPr lang="en-US" b="1" dirty="0"/>
                  <a:t>(d)</a:t>
                </a:r>
                <a:r>
                  <a:rPr lang="en-US" dirty="0"/>
                  <a:t> A shallow pockmark (#JL114-2 at 5445 m) that consists primarily of </a:t>
                </a:r>
                <a:r>
                  <a:rPr lang="en-US" dirty="0" err="1"/>
                  <a:t>iddingiste</a:t>
                </a:r>
                <a:r>
                  <a:rPr lang="en-US" dirty="0"/>
                  <a:t> in the western portion of site M. White materials marked by arrows are zeolites that are also low grade alteration products of basaltic rocks. </a:t>
                </a:r>
                <a:r>
                  <a:rPr lang="en-US" b="1" dirty="0"/>
                  <a:t>(e)</a:t>
                </a:r>
                <a:r>
                  <a:rPr lang="en-US" dirty="0"/>
                  <a:t> A fluid discharge point (#JL114-3 at 5445 m) with a blocked feeder channel in the eastern portion of site M. </a:t>
                </a:r>
                <a:r>
                  <a:rPr lang="en-US" b="1" dirty="0"/>
                  <a:t>(f)</a:t>
                </a:r>
                <a:r>
                  <a:rPr lang="en-US" dirty="0"/>
                  <a:t> An </a:t>
                </a:r>
                <a:r>
                  <a:rPr lang="en-US" dirty="0" err="1"/>
                  <a:t>iddingsite</a:t>
                </a:r>
                <a:r>
                  <a:rPr lang="en-US" dirty="0"/>
                  <a:t> pockmark (#JL144-1 at 6300 m) with a diameter of ~4 m and a depth of ~3 m at site N. </a:t>
                </a:r>
                <a:r>
                  <a:rPr lang="en-US" b="1" dirty="0"/>
                  <a:t>(g)</a:t>
                </a:r>
                <a:r>
                  <a:rPr lang="en-US" dirty="0"/>
                  <a:t> A small </a:t>
                </a:r>
                <a:r>
                  <a:rPr lang="en-US" dirty="0" err="1"/>
                  <a:t>iddingsite</a:t>
                </a:r>
                <a:r>
                  <a:rPr lang="en-US" dirty="0"/>
                  <a:t> pockmark (#JL146-1 at 6669 m) at site P. </a:t>
                </a:r>
                <a:r>
                  <a:rPr lang="en-US" b="1" dirty="0"/>
                  <a:t>(h)</a:t>
                </a:r>
                <a:r>
                  <a:rPr lang="en-US" dirty="0"/>
                  <a:t> A white </a:t>
                </a:r>
                <a:r>
                  <a:rPr lang="en-US" dirty="0" err="1"/>
                  <a:t>Galatheid</a:t>
                </a:r>
                <a:r>
                  <a:rPr lang="en-US" dirty="0"/>
                  <a:t> crab on a dark manganese crust that forms within </a:t>
                </a:r>
                <a:r>
                  <a:rPr lang="en-US" dirty="0" err="1"/>
                  <a:t>iddingsite</a:t>
                </a:r>
                <a:r>
                  <a:rPr lang="en-US" dirty="0"/>
                  <a:t>-rich muds at site M. </a:t>
                </a:r>
                <a:r>
                  <a:rPr lang="en-US" b="1" dirty="0"/>
                  <a:t>(</a:t>
                </a:r>
                <a:r>
                  <a:rPr lang="en-US" b="1" dirty="0" err="1"/>
                  <a:t>i</a:t>
                </a:r>
                <a:r>
                  <a:rPr lang="en-US" b="1" dirty="0"/>
                  <a:t>)</a:t>
                </a:r>
                <a:r>
                  <a:rPr lang="en-US" dirty="0"/>
                  <a:t> Blanket-like </a:t>
                </a:r>
                <a:r>
                  <a:rPr lang="en-US" dirty="0" err="1"/>
                  <a:t>iddingsite</a:t>
                </a:r>
                <a:r>
                  <a:rPr lang="en-US"/>
                  <a:t> muds with a dark manganese coating on the base of a fluid discharge point at site M. </a:t>
                </a:r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702" y="179388"/>
            <a:ext cx="450932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discharge linked to bending of the incoming plate at the Mariana subduction zone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Du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11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1-5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916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7595869" y="1690062"/>
            <a:ext cx="3960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2</a:t>
            </a:r>
            <a:r>
              <a:rPr lang="en-US" sz="1100" dirty="0"/>
              <a:t> Fluid discharge points and pockmarks in the southern Mariana trench. </a:t>
            </a:r>
            <a:r>
              <a:rPr lang="en-US" sz="1100" b="1" dirty="0"/>
              <a:t>(a)</a:t>
            </a:r>
            <a:r>
              <a:rPr lang="en-US" sz="1100" dirty="0"/>
              <a:t> A small fluid discharge point (#JL114-1 at 5445 m) in the eastern portion of site M. The yellow-reddish solidified materials marked by arrows at the margin of the crater consist mostly of </a:t>
            </a:r>
            <a:r>
              <a:rPr lang="en-US" sz="1100" dirty="0" err="1"/>
              <a:t>iddingsite</a:t>
            </a:r>
            <a:r>
              <a:rPr lang="en-US" sz="1100" dirty="0"/>
              <a:t>. </a:t>
            </a:r>
            <a:r>
              <a:rPr lang="en-US" sz="1100" b="1" dirty="0"/>
              <a:t>(b)</a:t>
            </a:r>
            <a:r>
              <a:rPr lang="en-US" sz="1100" dirty="0"/>
              <a:t> Close-up of the top of a fluid discharge point (#JL114-1 at 5445 m) showing a feeder channel with a diameter of ~ 0.6 m. </a:t>
            </a:r>
            <a:r>
              <a:rPr lang="en-US" sz="1100" b="1" dirty="0"/>
              <a:t>(c)</a:t>
            </a:r>
            <a:r>
              <a:rPr lang="en-US" sz="1100" dirty="0"/>
              <a:t> A pockmark (#JL115-1 at 5445 m) of ~5 m in diameter in the western portion of site M. The muds are primarily composed of </a:t>
            </a:r>
            <a:r>
              <a:rPr lang="en-US" sz="1100" dirty="0" err="1"/>
              <a:t>iddingsite</a:t>
            </a:r>
            <a:r>
              <a:rPr lang="en-US" sz="1100" dirty="0"/>
              <a:t>. </a:t>
            </a:r>
            <a:r>
              <a:rPr lang="en-US" sz="1100" b="1" dirty="0"/>
              <a:t>(d)</a:t>
            </a:r>
            <a:r>
              <a:rPr lang="en-US" sz="1100" dirty="0"/>
              <a:t> A shallow pockmark (#JL114-2 at 5445 m) that consists primarily of </a:t>
            </a:r>
            <a:r>
              <a:rPr lang="en-US" sz="1100" dirty="0" err="1"/>
              <a:t>iddingiste</a:t>
            </a:r>
            <a:r>
              <a:rPr lang="en-US" sz="1100" dirty="0"/>
              <a:t> in the western portion of site M. White materials marked by arrows are zeolites that are also low grade alteration products of basaltic rocks. </a:t>
            </a:r>
            <a:r>
              <a:rPr lang="en-US" sz="1100" b="1" dirty="0"/>
              <a:t>(e)</a:t>
            </a:r>
            <a:r>
              <a:rPr lang="en-US" sz="1100" dirty="0"/>
              <a:t> A fluid discharge point (#JL114-3 at 5445 m) with a blocked feeder channel in the eastern portion of site M. </a:t>
            </a:r>
            <a:r>
              <a:rPr lang="en-US" sz="1100" b="1" dirty="0"/>
              <a:t>(f)</a:t>
            </a:r>
            <a:r>
              <a:rPr lang="en-US" sz="1100" dirty="0"/>
              <a:t> An </a:t>
            </a:r>
            <a:r>
              <a:rPr lang="en-US" sz="1100" dirty="0" err="1"/>
              <a:t>iddingsite</a:t>
            </a:r>
            <a:r>
              <a:rPr lang="en-US" sz="1100" dirty="0"/>
              <a:t> pockmark (#JL144-1 at 6300 m) with a diameter of ~4 m and a depth of ~3 m at site N. </a:t>
            </a:r>
            <a:r>
              <a:rPr lang="en-US" sz="1100" b="1" dirty="0"/>
              <a:t>(g)</a:t>
            </a:r>
            <a:r>
              <a:rPr lang="en-US" sz="1100" dirty="0"/>
              <a:t> A small </a:t>
            </a:r>
            <a:r>
              <a:rPr lang="en-US" sz="1100" dirty="0" err="1"/>
              <a:t>iddingsite</a:t>
            </a:r>
            <a:r>
              <a:rPr lang="en-US" sz="1100" dirty="0"/>
              <a:t> pockmark (#JL146-1 at 6669 m) at site P. </a:t>
            </a:r>
            <a:r>
              <a:rPr lang="en-US" sz="1100" b="1" dirty="0"/>
              <a:t>(h)</a:t>
            </a:r>
            <a:r>
              <a:rPr lang="en-US" sz="1100" dirty="0"/>
              <a:t> A white </a:t>
            </a:r>
            <a:r>
              <a:rPr lang="en-US" sz="1100" dirty="0" err="1"/>
              <a:t>Galatheid</a:t>
            </a:r>
            <a:r>
              <a:rPr lang="en-US" sz="1100" dirty="0"/>
              <a:t> crab on a dark manganese crust that forms within </a:t>
            </a:r>
            <a:r>
              <a:rPr lang="en-US" sz="1100" dirty="0" err="1"/>
              <a:t>iddingsite</a:t>
            </a:r>
            <a:r>
              <a:rPr lang="en-US" sz="1100" dirty="0"/>
              <a:t>-rich muds at site M. </a:t>
            </a:r>
            <a:r>
              <a:rPr lang="en-US" sz="1100" b="1" dirty="0"/>
              <a:t>(</a:t>
            </a:r>
            <a:r>
              <a:rPr lang="en-US" sz="1100" b="1" dirty="0" err="1"/>
              <a:t>i</a:t>
            </a:r>
            <a:r>
              <a:rPr lang="en-US" sz="1100" b="1" dirty="0"/>
              <a:t>)</a:t>
            </a:r>
            <a:r>
              <a:rPr lang="en-US" sz="1100" dirty="0"/>
              <a:t> Blanket-like </a:t>
            </a:r>
            <a:r>
              <a:rPr lang="en-US" sz="1100" dirty="0" err="1"/>
              <a:t>iddingsite</a:t>
            </a:r>
            <a:r>
              <a:rPr lang="en-US" sz="1100" dirty="0"/>
              <a:t> muds with a dark manganese coating on the base of a fluid discharge point at site M. </a:t>
            </a:r>
            <a:endParaRPr lang="en-GB" sz="1100" dirty="0"/>
          </a:p>
        </p:txBody>
      </p:sp>
      <p:pic>
        <p:nvPicPr>
          <p:cNvPr id="8" name="Picture 7" descr="A picture containing photo, showing, different, show&#10;&#10;Description automatically generated">
            <a:extLst>
              <a:ext uri="{FF2B5EF4-FFF2-40B4-BE49-F238E27FC236}">
                <a16:creationId xmlns:a16="http://schemas.microsoft.com/office/drawing/2014/main" id="{1E50B057-D63D-4EAD-85B8-E7670D60A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86" y="329337"/>
            <a:ext cx="4132672" cy="59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93</cp:revision>
  <dcterms:created xsi:type="dcterms:W3CDTF">2017-09-25T10:29:42Z</dcterms:created>
  <dcterms:modified xsi:type="dcterms:W3CDTF">2019-05-31T15:11:27Z</dcterms:modified>
</cp:coreProperties>
</file>