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88602" autoAdjust="0"/>
  </p:normalViewPr>
  <p:slideViewPr>
    <p:cSldViewPr snapToGrid="0">
      <p:cViewPr varScale="1">
        <p:scale>
          <a:sx n="76" d="100"/>
          <a:sy n="76" d="100"/>
        </p:scale>
        <p:origin x="854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9E9F15-E124-4A59-ADCB-FB1B9F434588}" type="datetimeFigureOut">
              <a:rPr lang="en-GB" smtClean="0"/>
              <a:t>28/06/2019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D5EF4E-C39C-4320-9BC4-7602AEACBD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1226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Figure 2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Two estimates for the diameter of the largest graphite particles that can be entrained in both a partially (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ϕ 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= 0.4) and a fully molten (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ϕ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= 1.0) </a:t>
                </a:r>
                <a:r>
                  <a:rPr lang="en-US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convecting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magma ocean for planetary objects ranging from 25 km radius up to Earth’s radius. The grey band indicates typical diameters of graphite particles found in meteorites.</a:t>
                </a:r>
                <a:endParaRPr lang="en-GB" sz="1200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Figure 1 (a)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Structure factors,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S(q)</a:t>
                </a:r>
                <a:r>
                  <a:rPr lang="nl-NL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of </a:t>
                </a:r>
                <a:r>
                  <a:rPr lang="nl-NL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molten</a:t>
                </a:r>
                <a:r>
                  <a:rPr lang="nl-NL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</a:t>
                </a:r>
                <a:r>
                  <a:rPr lang="nl-NL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CaCO</a:t>
                </a:r>
                <a:r>
                  <a:rPr lang="en-GB" sz="1200" kern="1200" baseline="-25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3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; curves are stacked to see better the evolution with increased 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P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-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T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conditions (given on the right panel); the main change affecting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S(q)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(Fig. 1a) is the shift of the first sharp diffraction peak (FSDP) towards higher reciprocal distances, up to 2.28 </a:t>
                </a:r>
                <a:r>
                  <a:rPr lang="da-DK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Å</a:t>
                </a:r>
                <a:r>
                  <a:rPr lang="fr-FR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-</a:t>
                </a:r>
                <a:r>
                  <a:rPr lang="en-GB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1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at 8.7 </a:t>
                </a:r>
                <a:r>
                  <a:rPr lang="en-US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GPa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which corresponds in the real space to a characteristic mid-range order distance, </a:t>
                </a:r>
                <a:r>
                  <a:rPr lang="en-GB" sz="1200" i="0" kern="120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2𝜋/𝑞_𝐹𝑆𝐷𝑃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of 2.76 </a:t>
                </a:r>
                <a:r>
                  <a:rPr lang="da-DK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Å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. </a:t>
                </a:r>
                <a:r>
                  <a:rPr lang="en-GB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(b)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Corresponding radial distribution functions (plain curves),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g(r)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compared to MD simulations (dashed curve; </a:t>
                </a:r>
                <a:r>
                  <a:rPr lang="en-US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Vuilleumier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et al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., 2014).</a:t>
                </a:r>
                <a:endParaRPr lang="en-GB" sz="1200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endParaRP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5EF4E-C39C-4320-9BC4-7602AEACBD62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8189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81B77A-AD9E-42CE-90FE-2A2B85BA6A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7BDCB0-2F98-4689-B4DC-EBA31EED95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B18CC1-746B-4575-80C5-9180D943F9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28/06/2019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625D76-471C-46CA-85B1-9542E01AA8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E3BD73-5656-4ABB-9EC0-E921F08CF3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6947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03B4C8-EF40-4129-B925-4B9888E279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22B0D2-5CC9-448C-9BD4-5A2D7A8B33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065027-A13C-44B4-9C3B-CAF026DAFD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28/06/2019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1EE38C-12E3-410D-A654-8911778901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49C061-4FD5-4723-87C0-82A160776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8581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642312C-0787-421F-B6C4-28205E7AC15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4ECF14-3AFA-47E6-93C1-FD81DDB73F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F80EAF-EE41-4061-B44A-35C321DF16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28/06/2019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E7AC7D-01FB-43A7-A07D-D6023C3A3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1BA76D-FCB1-4559-B3F0-A878D1BD52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2005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812D16-66A3-4566-9E68-B544E2F105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D30713-681D-4D4B-86C3-CD3CC2C9B0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92439B-D52C-4963-8A9E-E49B072760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28/06/2019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10BB58-8C09-4EAB-BDE2-C4BE4D362C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526362-35E5-438E-AE2E-345E8D3722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8111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27ADCD-2C59-499A-8BB6-1B7EEAD5BD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745C4F-5F3F-4202-9011-7A0120E447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381016-7CA1-4BD6-9CFA-A9F658D7B4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28/06/2019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F5D68C-83EE-4C22-8119-880A314D7A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921CC1-DCB7-4B45-A3EB-14F55F3385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241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0BFB2F-3441-4C29-82F2-C00B696749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942F89-D38D-4DF3-9842-7CCE48938A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694011-0760-48E9-B43B-DD3FFC8CFB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D1C331-6084-4441-85DB-7E7BDFF860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28/06/2019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649EB1-EDBE-4C05-B153-AFA8C5EA01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E3A5BF-8E1D-441A-AD59-5E8C7D2D2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4132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1FF436-B1AB-4884-9E80-4F95E5105B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8E4BCD-85C2-4CEA-8526-EB8082DD78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43E3DD-0812-4D7D-97D0-56CCC315CC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51EB60D-88C3-4999-889F-4D75C03358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AAC0CEC-2BBA-4B8C-9C49-1C6B61148D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980D2AE-E9FC-4363-9ACD-BEF5701C10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28/06/2019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7B08252-27D7-4369-8248-FA04CFEC3B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2D69BAD-A5F1-49F0-88A6-E94477A56C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0379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45CED3-97DC-4798-B74C-DB047D87FD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0BFFF59-ACA7-44E4-91F7-D110A22859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28/06/2019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D7E3B0-6D81-4F00-82BA-59EA1DEC66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0AC9C2B-BAF8-4096-885A-F089972AFE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47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AD48B7B-DDEA-4733-A757-1F88959A72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28/06/2019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98EF47A-014A-438F-8C89-B8EB5CE2A7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4803F8-B3CF-4ECF-9388-1E8DA1FF5F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0211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C24E43-C6B2-40C4-8FFA-C52F89F295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057852-972A-4D31-AEBD-8F78579B81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0E9D65-5526-4271-B6CA-35AB50F075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85EA18-2D15-40F3-A2C6-D56011A186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28/06/2019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B7921E-6790-414D-BF40-B0EBDDBCE6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D9BEBD-4601-4E89-961A-F57B88523A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8497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F8FBA1-18D8-4EFD-B4F7-1CDF5114EF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7B28A52-A027-4CA4-9D5C-D1F5A7EB04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2B8EE3-F341-4337-9869-E7CE762092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14204A-B11A-4FA3-B09C-AC7E325BE6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28/06/2019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1D2141-4D98-4594-A074-B96040C2CD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11AAAB-D8AC-4254-8E04-D31385E213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6297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EE878FC-9573-4705-AAD7-77EEC76A28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86D3BC-331D-4BAE-8423-9769C843B1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10CBDD-5E47-415A-8076-50612360A9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1B2804-2022-499F-AEBC-0A6FF3388BE2}" type="datetimeFigureOut">
              <a:rPr lang="en-GB" smtClean="0"/>
              <a:t>28/06/2019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5D00AC-39A3-45E8-8AA0-F551116C96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414DD2-6015-48ED-848E-AE15FA2D34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617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8" descr="GeoPerspLetters_logo_250.png">
            <a:extLst>
              <a:ext uri="{FF2B5EF4-FFF2-40B4-BE49-F238E27FC236}">
                <a16:creationId xmlns:a16="http://schemas.microsoft.com/office/drawing/2014/main" id="{43CDA8D4-EBD6-4957-A7BC-D25F0059240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00" y="179388"/>
            <a:ext cx="2022475" cy="833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ZoneTexte 3">
            <a:extLst>
              <a:ext uri="{FF2B5EF4-FFF2-40B4-BE49-F238E27FC236}">
                <a16:creationId xmlns:a16="http://schemas.microsoft.com/office/drawing/2014/main" id="{6EAD7618-3F46-4AC7-9DF4-2F101F4469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88923" y="179388"/>
            <a:ext cx="3935106" cy="6934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742950" indent="-285750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143000" indent="-2286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600200" indent="-2286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057400" indent="-2286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 algn="r">
              <a:spcAft>
                <a:spcPct val="0"/>
              </a:spcAft>
              <a:buSzPct val="45000"/>
              <a:buNone/>
            </a:pPr>
            <a:r>
              <a:rPr lang="en-US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Keppler and </a:t>
            </a:r>
            <a:r>
              <a:rPr lang="en-US" altLang="en-US" sz="14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Golabek</a:t>
            </a:r>
            <a:endParaRPr lang="en-US" altLang="en-US" sz="1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spcAft>
                <a:spcPct val="0"/>
              </a:spcAft>
              <a:buSzPct val="45000"/>
              <a:buNone/>
            </a:pPr>
            <a:r>
              <a:rPr lang="en-US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Graphite floatation on a magma ocean and the fate of carbon during core formation</a:t>
            </a:r>
          </a:p>
        </p:txBody>
      </p:sp>
      <p:sp>
        <p:nvSpPr>
          <p:cNvPr id="11" name="Text Box 4">
            <a:extLst>
              <a:ext uri="{FF2B5EF4-FFF2-40B4-BE49-F238E27FC236}">
                <a16:creationId xmlns:a16="http://schemas.microsoft.com/office/drawing/2014/main" id="{B1D637F6-4B43-4938-B9B5-C1D1F61E5A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852" y="6473628"/>
            <a:ext cx="73088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863600" indent="-287338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2954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7272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1590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6162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30734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5306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9878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>
              <a:spcAft>
                <a:spcPct val="0"/>
              </a:spcAft>
              <a:buSzPct val="45000"/>
              <a:buNone/>
            </a:pPr>
            <a:r>
              <a:rPr lang="de-AT" altLang="en-US" sz="1200" b="1" dirty="0">
                <a:latin typeface="Arial" panose="020B0604020202020204" pitchFamily="34" charset="0"/>
              </a:rPr>
              <a:t>Keppler and Golabek </a:t>
            </a:r>
            <a:r>
              <a:rPr lang="tr-TR" altLang="en-US" sz="1200" b="1" dirty="0">
                <a:latin typeface="Arial" panose="020B0604020202020204" pitchFamily="34" charset="0"/>
              </a:rPr>
              <a:t>(201</a:t>
            </a:r>
            <a:r>
              <a:rPr lang="en-US" altLang="en-US" sz="1200" b="1" dirty="0">
                <a:latin typeface="Arial" panose="020B0604020202020204" pitchFamily="34" charset="0"/>
              </a:rPr>
              <a:t>9</a:t>
            </a:r>
            <a:r>
              <a:rPr lang="fr-FR" altLang="en-US" sz="1200" b="1" dirty="0">
                <a:latin typeface="Arial" panose="020B0604020202020204" pitchFamily="34" charset="0"/>
              </a:rPr>
              <a:t>)</a:t>
            </a:r>
            <a:r>
              <a:rPr lang="tr-TR" altLang="en-US" sz="1200" b="1" dirty="0">
                <a:latin typeface="Arial" panose="020B0604020202020204" pitchFamily="34" charset="0"/>
              </a:rPr>
              <a:t> </a:t>
            </a:r>
            <a:r>
              <a:rPr lang="tr-TR" altLang="en-US" sz="1200" b="1" i="1" dirty="0">
                <a:latin typeface="Arial" panose="020B0604020202020204" pitchFamily="34" charset="0"/>
              </a:rPr>
              <a:t>Geochem. Persp. Let. </a:t>
            </a:r>
            <a:r>
              <a:rPr lang="fr-FR" altLang="en-US" sz="1200" b="1" dirty="0">
                <a:latin typeface="Arial" panose="020B0604020202020204" pitchFamily="34" charset="0"/>
              </a:rPr>
              <a:t>11</a:t>
            </a:r>
            <a:r>
              <a:rPr lang="tr-TR" altLang="en-US" sz="1200" b="1" dirty="0">
                <a:latin typeface="Arial" panose="020B0604020202020204" pitchFamily="34" charset="0"/>
              </a:rPr>
              <a:t>, </a:t>
            </a:r>
            <a:r>
              <a:rPr lang="fr-FR" altLang="en-US" sz="1200" b="1" dirty="0">
                <a:latin typeface="Arial" panose="020B0604020202020204" pitchFamily="34" charset="0"/>
              </a:rPr>
              <a:t>12-17 </a:t>
            </a:r>
            <a:r>
              <a:rPr lang="tr-TR" altLang="en-US" sz="1200" b="1" dirty="0">
                <a:latin typeface="Arial" panose="020B0604020202020204" pitchFamily="34" charset="0"/>
              </a:rPr>
              <a:t>| doi: 10.7185/geochemlet.1</a:t>
            </a:r>
            <a:r>
              <a:rPr lang="fr-FR" altLang="en-US" sz="1200" b="1" dirty="0">
                <a:latin typeface="Arial" panose="020B0604020202020204" pitchFamily="34" charset="0"/>
              </a:rPr>
              <a:t>918</a:t>
            </a:r>
            <a:endParaRPr lang="en-GB" altLang="en-US" sz="1200" b="1" dirty="0">
              <a:latin typeface="Arial" panose="020B0604020202020204" pitchFamily="34" charset="0"/>
            </a:endParaRPr>
          </a:p>
        </p:txBody>
      </p:sp>
      <p:sp>
        <p:nvSpPr>
          <p:cNvPr id="12" name="Text Box 5">
            <a:extLst>
              <a:ext uri="{FF2B5EF4-FFF2-40B4-BE49-F238E27FC236}">
                <a16:creationId xmlns:a16="http://schemas.microsoft.com/office/drawing/2014/main" id="{00A0C749-5157-4628-A3FB-7AAE3B8CF5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14218" y="6260109"/>
            <a:ext cx="320981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85725" indent="-85725"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742950" indent="-285750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143000" indent="-2286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600200" indent="-2286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057400" indent="-2286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 algn="just"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en-GB" altLang="en-US" sz="1000" dirty="0">
                <a:latin typeface="Arial" panose="020B0604020202020204" pitchFamily="34" charset="0"/>
              </a:rPr>
              <a:t>© 2019 The Authors</a:t>
            </a:r>
          </a:p>
          <a:p>
            <a:pPr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en-GB" altLang="en-US" sz="1000" dirty="0">
                <a:latin typeface="Arial" panose="020B0604020202020204" pitchFamily="34" charset="0"/>
              </a:rPr>
              <a:t>Published by the European Association of Geochemistry</a:t>
            </a:r>
          </a:p>
          <a:p>
            <a:pPr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fr-FR" altLang="en-US" sz="1000" dirty="0">
                <a:latin typeface="Arial" panose="020B0604020202020204" pitchFamily="34" charset="0"/>
              </a:rPr>
              <a:t>u</a:t>
            </a:r>
            <a:r>
              <a:rPr lang="en-GB" altLang="en-US" sz="1000" dirty="0" err="1">
                <a:latin typeface="Arial" panose="020B0604020202020204" pitchFamily="34" charset="0"/>
              </a:rPr>
              <a:t>nder</a:t>
            </a:r>
            <a:r>
              <a:rPr lang="en-GB" altLang="en-US" sz="1000" dirty="0">
                <a:latin typeface="Arial" panose="020B0604020202020204" pitchFamily="34" charset="0"/>
              </a:rPr>
              <a:t> Creative Commons License CC BY-NC-ND.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5D4F318-9649-4DF1-9E5F-E27D37E6A5EB}"/>
              </a:ext>
            </a:extLst>
          </p:cNvPr>
          <p:cNvSpPr/>
          <p:nvPr/>
        </p:nvSpPr>
        <p:spPr>
          <a:xfrm>
            <a:off x="8591340" y="2670095"/>
            <a:ext cx="3315957" cy="12772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b="1" dirty="0"/>
              <a:t>Figure 2</a:t>
            </a:r>
            <a:r>
              <a:rPr lang="en-US" sz="1100" dirty="0"/>
              <a:t> Two estimates for the diameter of the largest graphite particles that can be entrained in both a partially (</a:t>
            </a:r>
            <a:r>
              <a:rPr lang="en-US" sz="1100" i="1" dirty="0"/>
              <a:t>ϕ </a:t>
            </a:r>
            <a:r>
              <a:rPr lang="en-US" sz="1100" dirty="0"/>
              <a:t>= 0.4) and a fully molten (</a:t>
            </a:r>
            <a:r>
              <a:rPr lang="en-US" sz="1100" i="1" dirty="0"/>
              <a:t>ϕ</a:t>
            </a:r>
            <a:r>
              <a:rPr lang="en-US" sz="1100" dirty="0"/>
              <a:t> = 1.0) </a:t>
            </a:r>
            <a:r>
              <a:rPr lang="en-US" sz="1100" dirty="0" err="1"/>
              <a:t>convecting</a:t>
            </a:r>
            <a:r>
              <a:rPr lang="en-US" sz="1100" dirty="0"/>
              <a:t> magma ocean for planetary objects ranging from 25 km radius up to Earth’s radius. The grey band indicates typical diameters of graphite particles found in meteorites.</a:t>
            </a:r>
            <a:endParaRPr lang="en-GB" sz="1100" dirty="0"/>
          </a:p>
        </p:txBody>
      </p:sp>
      <p:pic>
        <p:nvPicPr>
          <p:cNvPr id="8" name="Picture 7" descr="A close up of a map&#10;&#10;Description automatically generated">
            <a:extLst>
              <a:ext uri="{FF2B5EF4-FFF2-40B4-BE49-F238E27FC236}">
                <a16:creationId xmlns:a16="http://schemas.microsoft.com/office/drawing/2014/main" id="{00D39101-E4F0-4579-BDC4-C548077D1FC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3969" y="1012825"/>
            <a:ext cx="6926888" cy="5195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36857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820</TotalTime>
  <Words>188</Words>
  <Application>Microsoft Office PowerPoint</Application>
  <PresentationFormat>Widescreen</PresentationFormat>
  <Paragraphs>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Marie-Aude Hulshoff</dc:creator>
  <cp:lastModifiedBy>Alice Williams</cp:lastModifiedBy>
  <cp:revision>97</cp:revision>
  <dcterms:created xsi:type="dcterms:W3CDTF">2017-09-25T10:29:42Z</dcterms:created>
  <dcterms:modified xsi:type="dcterms:W3CDTF">2019-06-28T17:07:30Z</dcterms:modified>
</cp:coreProperties>
</file>