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85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(a, b)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Effect of temperature and pressure on the valence state of ions at 25 °C and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Psat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(dashed lines), 200 °C and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Psat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(dotted dashed lines) and 600 °C and 2.0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(solid lines). Horizontal lines represent the QFM buffer (black):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(a) 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Fe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3+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/Fe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2+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(orange) and Cr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3+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/Cr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2+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(green)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 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Cu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2+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/Cu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+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(blue) and Cr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3+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/Cr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2+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(green).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(c, d)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Experimental Cr</a:t>
                </a:r>
                <a:r>
                  <a:rPr lang="en-US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</a:t>
                </a:r>
                <a:r>
                  <a:rPr lang="en-US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solubilities in HCl-rich fluids at 500–700 °C and 0.1–1.0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(c)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HCl = 1.646 mol kg</a:t>
                </a:r>
                <a:r>
                  <a:rPr lang="en-US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(d)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HCl = 2.249 mol kg</a:t>
                </a:r>
                <a:r>
                  <a:rPr lang="en-US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</a:t>
                </a:r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Solid curves are fitted to the experimental data at QFM + 1. 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8053" y="179388"/>
            <a:ext cx="4115976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Huang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Mobility of chromium in high temperature crustal and upper mantle fluids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52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Huang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9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12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1-6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926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2019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708071" y="2367171"/>
            <a:ext cx="3315957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1 </a:t>
            </a:r>
            <a:r>
              <a:rPr lang="en-GB" sz="1100" b="1" dirty="0"/>
              <a:t>(a, b)</a:t>
            </a:r>
            <a:r>
              <a:rPr lang="en-GB" sz="1100" dirty="0"/>
              <a:t> Effect of temperature and pressure on the valence state of ions at 25 °C and </a:t>
            </a:r>
            <a:r>
              <a:rPr lang="en-GB" sz="1100" dirty="0" err="1"/>
              <a:t>Psat</a:t>
            </a:r>
            <a:r>
              <a:rPr lang="en-GB" sz="1100" dirty="0"/>
              <a:t> (dashed lines), 200 °C and </a:t>
            </a:r>
            <a:r>
              <a:rPr lang="en-GB" sz="1100" dirty="0" err="1"/>
              <a:t>Psat</a:t>
            </a:r>
            <a:r>
              <a:rPr lang="en-GB" sz="1100" dirty="0"/>
              <a:t> (dotted dashed lines) and 600 °C and 2.0 </a:t>
            </a:r>
            <a:r>
              <a:rPr lang="en-GB" sz="1100" dirty="0" err="1"/>
              <a:t>GPa</a:t>
            </a:r>
            <a:r>
              <a:rPr lang="en-GB" sz="1100" dirty="0"/>
              <a:t> (solid lines). Horizontal lines represent the QFM buffer (black): </a:t>
            </a:r>
            <a:r>
              <a:rPr lang="en-GB" sz="1100" b="1" dirty="0"/>
              <a:t>(a) </a:t>
            </a:r>
            <a:r>
              <a:rPr lang="en-GB" sz="1100" dirty="0"/>
              <a:t>Fe</a:t>
            </a:r>
            <a:r>
              <a:rPr lang="en-GB" sz="1100" baseline="30000" dirty="0"/>
              <a:t>3+</a:t>
            </a:r>
            <a:r>
              <a:rPr lang="en-GB" sz="1100" dirty="0"/>
              <a:t>/Fe</a:t>
            </a:r>
            <a:r>
              <a:rPr lang="en-GB" sz="1100" baseline="30000" dirty="0"/>
              <a:t>2+</a:t>
            </a:r>
            <a:r>
              <a:rPr lang="en-GB" sz="1100" b="1" dirty="0"/>
              <a:t> </a:t>
            </a:r>
            <a:r>
              <a:rPr lang="en-GB" sz="1100" dirty="0"/>
              <a:t>(orange) and Cr</a:t>
            </a:r>
            <a:r>
              <a:rPr lang="en-GB" sz="1100" baseline="30000" dirty="0"/>
              <a:t>3+</a:t>
            </a:r>
            <a:r>
              <a:rPr lang="en-GB" sz="1100" dirty="0"/>
              <a:t>/Cr</a:t>
            </a:r>
            <a:r>
              <a:rPr lang="en-GB" sz="1100" baseline="30000" dirty="0"/>
              <a:t>2+</a:t>
            </a:r>
            <a:r>
              <a:rPr lang="en-GB" sz="1100" dirty="0"/>
              <a:t> (green) </a:t>
            </a:r>
            <a:r>
              <a:rPr lang="en-GB" sz="1100" b="1" dirty="0"/>
              <a:t>(b) </a:t>
            </a:r>
            <a:r>
              <a:rPr lang="en-GB" sz="1100" dirty="0"/>
              <a:t>Cu</a:t>
            </a:r>
            <a:r>
              <a:rPr lang="en-GB" sz="1100" baseline="30000" dirty="0"/>
              <a:t>2+</a:t>
            </a:r>
            <a:r>
              <a:rPr lang="en-GB" sz="1100" dirty="0"/>
              <a:t>/Cu</a:t>
            </a:r>
            <a:r>
              <a:rPr lang="en-GB" sz="1100" baseline="30000" dirty="0"/>
              <a:t>+</a:t>
            </a:r>
            <a:r>
              <a:rPr lang="en-GB" sz="1100" dirty="0"/>
              <a:t> (blue) and Cr</a:t>
            </a:r>
            <a:r>
              <a:rPr lang="en-GB" sz="1100" baseline="30000" dirty="0"/>
              <a:t>3+</a:t>
            </a:r>
            <a:r>
              <a:rPr lang="en-GB" sz="1100" dirty="0"/>
              <a:t>/Cr</a:t>
            </a:r>
            <a:r>
              <a:rPr lang="en-GB" sz="1100" baseline="30000" dirty="0"/>
              <a:t>2+</a:t>
            </a:r>
            <a:r>
              <a:rPr lang="en-GB" sz="1100" dirty="0"/>
              <a:t> (green). </a:t>
            </a:r>
            <a:r>
              <a:rPr lang="en-GB" sz="1100" b="1" dirty="0"/>
              <a:t>(c, d)</a:t>
            </a:r>
            <a:r>
              <a:rPr lang="en-GB" sz="1100" dirty="0"/>
              <a:t> </a:t>
            </a:r>
            <a:r>
              <a:rPr lang="en-US" sz="1100" dirty="0"/>
              <a:t>Experimental Cr</a:t>
            </a:r>
            <a:r>
              <a:rPr lang="en-US" sz="1100" baseline="-25000" dirty="0"/>
              <a:t>2</a:t>
            </a:r>
            <a:r>
              <a:rPr lang="en-US" sz="1100" dirty="0"/>
              <a:t>O</a:t>
            </a:r>
            <a:r>
              <a:rPr lang="en-US" sz="1100" baseline="-25000" dirty="0"/>
              <a:t>3</a:t>
            </a:r>
            <a:r>
              <a:rPr lang="en-US" sz="1100" dirty="0"/>
              <a:t> solubilities in HCl-rich fluids at 500–700 °C and 0.1–1.0 </a:t>
            </a:r>
            <a:r>
              <a:rPr lang="en-US" sz="1100" dirty="0" err="1"/>
              <a:t>GPa</a:t>
            </a:r>
            <a:r>
              <a:rPr lang="en-US" sz="1100" dirty="0"/>
              <a:t>. </a:t>
            </a:r>
            <a:r>
              <a:rPr lang="en-US" sz="1100" b="1" dirty="0"/>
              <a:t>(c)</a:t>
            </a:r>
            <a:r>
              <a:rPr lang="en-US" sz="1100" dirty="0"/>
              <a:t> HCl = 1.646 mol kg</a:t>
            </a:r>
            <a:r>
              <a:rPr lang="en-US" sz="1100" baseline="30000" dirty="0"/>
              <a:t>-1</a:t>
            </a:r>
            <a:r>
              <a:rPr lang="en-US" sz="1100" dirty="0"/>
              <a:t>. </a:t>
            </a:r>
            <a:r>
              <a:rPr lang="en-US" sz="1100" b="1" dirty="0"/>
              <a:t>(d)</a:t>
            </a:r>
            <a:r>
              <a:rPr lang="en-US" sz="1100" dirty="0"/>
              <a:t> HCl = 2.249 mol kg</a:t>
            </a:r>
            <a:r>
              <a:rPr lang="en-US" sz="1100" baseline="30000" dirty="0"/>
              <a:t>-1</a:t>
            </a:r>
            <a:r>
              <a:rPr lang="en-US" sz="1100" dirty="0"/>
              <a:t>.</a:t>
            </a:r>
            <a:r>
              <a:rPr lang="en-US" sz="1100" b="1" dirty="0"/>
              <a:t> </a:t>
            </a:r>
            <a:r>
              <a:rPr lang="en-US" sz="1100" dirty="0"/>
              <a:t>Solid curves are fitted to the experimental data at QFM + 1. </a:t>
            </a:r>
            <a:endParaRPr lang="en-GB" sz="1100" dirty="0"/>
          </a:p>
        </p:txBody>
      </p:sp>
      <p:pic>
        <p:nvPicPr>
          <p:cNvPr id="3" name="Picture 2" descr="A close up of a cage&#10;&#10;Description automatically generated">
            <a:extLst>
              <a:ext uri="{FF2B5EF4-FFF2-40B4-BE49-F238E27FC236}">
                <a16:creationId xmlns:a16="http://schemas.microsoft.com/office/drawing/2014/main" id="{DCD80167-45FB-49BF-8200-8F55B94BDE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3883" y="1102952"/>
            <a:ext cx="6297211" cy="5157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851</TotalTime>
  <Words>349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111</cp:revision>
  <dcterms:created xsi:type="dcterms:W3CDTF">2017-09-25T10:29:42Z</dcterms:created>
  <dcterms:modified xsi:type="dcterms:W3CDTF">2019-10-18T15:29:15Z</dcterms:modified>
</cp:coreProperties>
</file>