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Prediction of Cr solubility in model fluids.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MOR, subduction zone, and diamond-forming fluids.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mafic eclogitic fluid at 570 °C and 2.0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 concentration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Cl at QFM (red), QFM - 1 (green) and QFM - 2 (blue).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Effects of Cl concentration and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activity of Cr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species on the solubility of Cr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Cr speciation at 600 °C and 2.0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: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a(Cl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= 0.5 (solid blue), 1 (dashed green) and 2 (dashed red) mol kg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assuming a(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CrCl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(OH)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= a</a:t>
                </a:r>
                <a14:m>
                  <m:oMath xmlns:m="http://schemas.openxmlformats.org/officeDocument/2006/math">
                    <m:r>
                      <a:rPr lang="en-US" sz="120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sty m:val="p"/>
                      </m:rPr>
                      <a:rPr 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Cr</m:t>
                    </m:r>
                    <m:sSubSup>
                      <m:sSubSupPr>
                        <m:ctrlPr>
                          <a:rPr lang="en-GB" sz="1200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GB" sz="1200" i="1" kern="1200">
                                <a:solidFill>
                                  <a:schemeClr val="tx1"/>
                                </a:solidFill>
                                <a:effectLst/>
                                <a:latin typeface="+mn-lt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chemeClr val="tx1"/>
                                </a:solidFill>
                                <a:effectLst/>
                                <a:latin typeface="+mn-lt"/>
                                <a:ea typeface="+mn-ea"/>
                                <a:cs typeface="+mn-cs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1200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4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= 10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-5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mol kg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CrCl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(OH)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= a(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Cr</m:t>
                    </m:r>
                    <m:sSubSup>
                      <m:sSubSupPr>
                        <m:ctrlPr>
                          <a:rPr lang="en-GB" sz="1200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GB" sz="1200" i="1" kern="1200">
                                <a:solidFill>
                                  <a:schemeClr val="tx1"/>
                                </a:solidFill>
                                <a:effectLst/>
                                <a:latin typeface="+mn-lt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chemeClr val="tx1"/>
                                </a:solidFill>
                                <a:effectLst/>
                                <a:latin typeface="+mn-lt"/>
                                <a:ea typeface="+mn-ea"/>
                                <a:cs typeface="+mn-cs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1200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4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= 10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-5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(solid blue), 10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(dashed green), 10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(dashed red) mol kg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when  a(Cl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= 0.5 mol kg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of chromium in high temperature crustal and upper mantle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Huang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5D4F318-9649-4DF1-9E5F-E27D37E6A5EB}"/>
                  </a:ext>
                </a:extLst>
              </p:cNvPr>
              <p:cNvSpPr/>
              <p:nvPr/>
            </p:nvSpPr>
            <p:spPr>
              <a:xfrm>
                <a:off x="8708071" y="2367169"/>
                <a:ext cx="3315957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b="1" dirty="0"/>
                  <a:t>Figure 4 </a:t>
                </a:r>
                <a:r>
                  <a:rPr lang="en-GB" sz="1100" dirty="0"/>
                  <a:t>Prediction of Cr solubility in model fluids. </a:t>
                </a:r>
                <a:r>
                  <a:rPr lang="en-GB" sz="1100" b="1" dirty="0"/>
                  <a:t>(a)</a:t>
                </a:r>
                <a:r>
                  <a:rPr lang="en-GB" sz="1100" dirty="0"/>
                  <a:t> MOR, subduction zone, and diamond-forming fluids. </a:t>
                </a:r>
                <a:r>
                  <a:rPr lang="en-GB" sz="1100" b="1" dirty="0"/>
                  <a:t>(b) </a:t>
                </a:r>
                <a:r>
                  <a:rPr lang="en-GB" sz="1100" dirty="0"/>
                  <a:t>mafic eclogitic fluid at 570 °C and 2.0 </a:t>
                </a:r>
                <a:r>
                  <a:rPr lang="en-US" sz="1100" dirty="0" err="1"/>
                  <a:t>GPa</a:t>
                </a:r>
                <a:r>
                  <a:rPr lang="en-GB" sz="1100" dirty="0"/>
                  <a:t>,</a:t>
                </a:r>
                <a:r>
                  <a:rPr lang="en-GB" sz="1100" b="1" dirty="0"/>
                  <a:t> </a:t>
                </a:r>
                <a:r>
                  <a:rPr lang="en-GB" sz="1100" dirty="0"/>
                  <a:t>Cr concentration </a:t>
                </a:r>
                <a:r>
                  <a:rPr lang="en-GB" sz="1100" i="1" dirty="0"/>
                  <a:t>versus</a:t>
                </a:r>
                <a:r>
                  <a:rPr lang="en-GB" sz="1100" dirty="0"/>
                  <a:t> Cl at QFM (red), QFM - 1 (green) and QFM - 2 (blue). </a:t>
                </a:r>
                <a:r>
                  <a:rPr lang="en-US" sz="1100" dirty="0"/>
                  <a:t>Effects of Cl concentration and </a:t>
                </a:r>
                <a:r>
                  <a:rPr lang="en-GB" sz="1100" dirty="0"/>
                  <a:t>activity of Cr </a:t>
                </a:r>
                <a:r>
                  <a:rPr lang="en-US" sz="1100" dirty="0"/>
                  <a:t>species on the solubility of Cr</a:t>
                </a:r>
                <a:r>
                  <a:rPr lang="en-US" sz="1100" baseline="-25000" dirty="0"/>
                  <a:t>2</a:t>
                </a:r>
                <a:r>
                  <a:rPr lang="en-US" sz="1100" dirty="0"/>
                  <a:t>O</a:t>
                </a:r>
                <a:r>
                  <a:rPr lang="en-US" sz="1100" baseline="-25000" dirty="0"/>
                  <a:t>3</a:t>
                </a:r>
                <a:r>
                  <a:rPr lang="en-US" sz="1100" dirty="0"/>
                  <a:t>(</a:t>
                </a:r>
                <a:r>
                  <a:rPr lang="en-US" sz="1100" i="1" dirty="0"/>
                  <a:t>s</a:t>
                </a:r>
                <a:r>
                  <a:rPr lang="en-US" sz="1100" dirty="0"/>
                  <a:t>) and Cr speciation at 600 °C and 2.0 </a:t>
                </a:r>
                <a:r>
                  <a:rPr lang="en-US" sz="1100" dirty="0" err="1"/>
                  <a:t>GPa</a:t>
                </a:r>
                <a:r>
                  <a:rPr lang="en-US" sz="1100" dirty="0"/>
                  <a:t>: </a:t>
                </a:r>
                <a:r>
                  <a:rPr lang="en-US" sz="1100" b="1" dirty="0"/>
                  <a:t>(c)</a:t>
                </a:r>
                <a:r>
                  <a:rPr lang="en-US" sz="1100" dirty="0"/>
                  <a:t> a(Cl</a:t>
                </a:r>
                <a:r>
                  <a:rPr lang="en-US" sz="1100" baseline="30000" dirty="0"/>
                  <a:t>-</a:t>
                </a:r>
                <a:r>
                  <a:rPr lang="en-US" sz="1100" dirty="0"/>
                  <a:t>) = 0.5 (solid blue), 1 (dashed green) and 2 (dashed red) mol kg</a:t>
                </a:r>
                <a:r>
                  <a:rPr lang="en-US" sz="1100" baseline="30000" dirty="0"/>
                  <a:t>-1</a:t>
                </a:r>
                <a:r>
                  <a:rPr lang="en-US" sz="1100" dirty="0"/>
                  <a:t>, assuming a(</a:t>
                </a:r>
                <a:r>
                  <a:rPr lang="en-US" sz="1100" dirty="0" err="1"/>
                  <a:t>CrCl</a:t>
                </a:r>
                <a:r>
                  <a:rPr lang="en-US" sz="1100" dirty="0"/>
                  <a:t>(OH)</a:t>
                </a:r>
                <a:r>
                  <a:rPr lang="en-US" sz="1100" baseline="30000" dirty="0"/>
                  <a:t>0</a:t>
                </a:r>
                <a:r>
                  <a:rPr lang="en-US" sz="1100" dirty="0"/>
                  <a:t>) = a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100">
                        <a:latin typeface="Cambria Math" panose="02040503050406030204" pitchFamily="18" charset="0"/>
                      </a:rPr>
                      <m:t>Cr</m:t>
                    </m:r>
                    <m:sSubSup>
                      <m:sSubSup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GB" sz="1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 panose="02040503050406030204" pitchFamily="18" charset="0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11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1100" dirty="0"/>
                  <a:t>) = 10</a:t>
                </a:r>
                <a:r>
                  <a:rPr lang="en-US" sz="1100" baseline="30000" dirty="0"/>
                  <a:t>-5</a:t>
                </a:r>
                <a:r>
                  <a:rPr lang="en-US" sz="1100" dirty="0"/>
                  <a:t> mol kg</a:t>
                </a:r>
                <a:r>
                  <a:rPr lang="en-US" sz="1100" baseline="30000" dirty="0"/>
                  <a:t>-1</a:t>
                </a:r>
                <a:r>
                  <a:rPr lang="en-US" sz="1100" dirty="0"/>
                  <a:t>. </a:t>
                </a:r>
                <a:r>
                  <a:rPr lang="en-US" sz="1100" b="1" dirty="0"/>
                  <a:t>(d)</a:t>
                </a:r>
                <a:r>
                  <a:rPr lang="en-US" sz="1100" dirty="0"/>
                  <a:t> a(</a:t>
                </a:r>
                <a:r>
                  <a:rPr lang="en-US" sz="1100" dirty="0" err="1"/>
                  <a:t>CrCl</a:t>
                </a:r>
                <a:r>
                  <a:rPr lang="en-US" sz="1100" dirty="0"/>
                  <a:t>(OH)</a:t>
                </a:r>
                <a:r>
                  <a:rPr lang="en-US" sz="1100" baseline="30000" dirty="0"/>
                  <a:t>0</a:t>
                </a:r>
                <a:r>
                  <a:rPr lang="en-US" sz="1100" dirty="0"/>
                  <a:t>)</a:t>
                </a:r>
                <a:r>
                  <a:rPr lang="en-US" sz="1100" baseline="30000" dirty="0"/>
                  <a:t> </a:t>
                </a:r>
                <a:r>
                  <a:rPr lang="en-US" sz="1100" dirty="0"/>
                  <a:t>= a(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latin typeface="Cambria Math" panose="02040503050406030204" pitchFamily="18" charset="0"/>
                      </a:rPr>
                      <m:t>Cr</m:t>
                    </m:r>
                    <m:sSubSup>
                      <m:sSubSup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GB" sz="1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 panose="02040503050406030204" pitchFamily="18" charset="0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11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1100" dirty="0"/>
                  <a:t>) = 10</a:t>
                </a:r>
                <a:r>
                  <a:rPr lang="en-US" sz="1100" baseline="30000" dirty="0"/>
                  <a:t>-5</a:t>
                </a:r>
                <a:r>
                  <a:rPr lang="en-US" sz="1100" dirty="0"/>
                  <a:t> (solid blue), 10</a:t>
                </a:r>
                <a:r>
                  <a:rPr lang="en-US" sz="1100" baseline="30000" dirty="0"/>
                  <a:t>-4</a:t>
                </a:r>
                <a:r>
                  <a:rPr lang="en-US" sz="1100" dirty="0"/>
                  <a:t> (dashed green), 10</a:t>
                </a:r>
                <a:r>
                  <a:rPr lang="en-US" sz="1100" baseline="30000" dirty="0"/>
                  <a:t>-3</a:t>
                </a:r>
                <a:r>
                  <a:rPr lang="en-US" sz="1100" dirty="0"/>
                  <a:t> (dashed red) mol kg</a:t>
                </a:r>
                <a:r>
                  <a:rPr lang="en-US" sz="1100" baseline="30000" dirty="0"/>
                  <a:t>-1</a:t>
                </a:r>
                <a:r>
                  <a:rPr lang="en-US" sz="1100" dirty="0"/>
                  <a:t>, when  a(Cl</a:t>
                </a:r>
                <a:r>
                  <a:rPr lang="en-US" sz="1100" baseline="30000" dirty="0"/>
                  <a:t>-</a:t>
                </a:r>
                <a:r>
                  <a:rPr lang="en-US" sz="1100" dirty="0"/>
                  <a:t>) = 0.5 mol kg</a:t>
                </a:r>
                <a:r>
                  <a:rPr lang="en-US" sz="1100" baseline="30000" dirty="0"/>
                  <a:t>-1</a:t>
                </a:r>
                <a:r>
                  <a:rPr lang="en-US" sz="1100" dirty="0"/>
                  <a:t>.</a:t>
                </a:r>
                <a:endParaRPr lang="en-GB" sz="11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5D4F318-9649-4DF1-9E5F-E27D37E6A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071" y="2367169"/>
                <a:ext cx="3315957" cy="2123658"/>
              </a:xfrm>
              <a:prstGeom prst="rect">
                <a:avLst/>
              </a:prstGeom>
              <a:blipFill>
                <a:blip r:embed="rId4"/>
                <a:stretch>
                  <a:fillRect t="-287" r="-735" b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677530E-4638-4E5D-ADC6-1900912D5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583" y="964901"/>
            <a:ext cx="6295877" cy="529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419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114</cp:revision>
  <dcterms:created xsi:type="dcterms:W3CDTF">2017-09-25T10:29:42Z</dcterms:created>
  <dcterms:modified xsi:type="dcterms:W3CDTF">2019-10-18T15:35:09Z</dcterms:modified>
</cp:coreProperties>
</file>