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76" d="100"/>
          <a:sy n="76"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24/10/2019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Figure 1</a:t>
                </a:r>
                <a:r>
                  <a:rPr lang="en-GB" sz="1200" kern="1200" dirty="0">
                    <a:solidFill>
                      <a:schemeClr val="tx1"/>
                    </a:solidFill>
                    <a:effectLst/>
                    <a:latin typeface="+mn-lt"/>
                    <a:ea typeface="+mn-ea"/>
                    <a:cs typeface="+mn-cs"/>
                  </a:rPr>
                  <a:t> Cathodoluminescence images of representative crystals from Napier zircon populations with details of textures with and without annealing. This figure illustrates the CL signal enhancing effect of zircon annealing which, in turn, allows three groups to be identified based on internal textures (see text for details). Thick white bars represent 50 μm.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1 (a)</a:t>
                </a:r>
                <a:r>
                  <a:rPr lang="en-US" sz="1200" kern="1200" dirty="0">
                    <a:solidFill>
                      <a:schemeClr val="tx1"/>
                    </a:solidFill>
                    <a:effectLst/>
                    <a:latin typeface="+mn-lt"/>
                    <a:ea typeface="+mn-ea"/>
                    <a:cs typeface="+mn-cs"/>
                  </a:rPr>
                  <a:t> Structure factors, </a:t>
                </a:r>
                <a:r>
                  <a:rPr lang="en-GB" sz="1200" i="1" kern="1200" dirty="0">
                    <a:solidFill>
                      <a:schemeClr val="tx1"/>
                    </a:solidFill>
                    <a:effectLst/>
                    <a:latin typeface="+mn-lt"/>
                    <a:ea typeface="+mn-ea"/>
                    <a:cs typeface="+mn-cs"/>
                  </a:rPr>
                  <a:t>S(q)</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molten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CaCO</a:t>
                </a:r>
                <a:r>
                  <a:rPr lang="en-GB"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curves are stacked to see better the evolution with increased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conditions (given on the right panel); the main change affecting </a:t>
                </a:r>
                <a:r>
                  <a:rPr lang="en-GB" sz="1200" i="1" kern="1200" dirty="0">
                    <a:solidFill>
                      <a:schemeClr val="tx1"/>
                    </a:solidFill>
                    <a:effectLst/>
                    <a:latin typeface="+mn-lt"/>
                    <a:ea typeface="+mn-ea"/>
                    <a:cs typeface="+mn-cs"/>
                  </a:rPr>
                  <a:t>S(q)</a:t>
                </a:r>
                <a:r>
                  <a:rPr lang="en-US" sz="1200" kern="1200" dirty="0">
                    <a:solidFill>
                      <a:schemeClr val="tx1"/>
                    </a:solidFill>
                    <a:effectLst/>
                    <a:latin typeface="+mn-lt"/>
                    <a:ea typeface="+mn-ea"/>
                    <a:cs typeface="+mn-cs"/>
                  </a:rPr>
                  <a:t> (Fig. 1a) is the shift of the first sharp diffraction peak (FSDP) towards higher reciprocal distances, up to 2.28 </a:t>
                </a:r>
                <a:r>
                  <a:rPr lang="da-DK" sz="1200" kern="1200" dirty="0">
                    <a:solidFill>
                      <a:schemeClr val="tx1"/>
                    </a:solidFill>
                    <a:effectLst/>
                    <a:latin typeface="+mn-lt"/>
                    <a:ea typeface="+mn-ea"/>
                    <a:cs typeface="+mn-cs"/>
                  </a:rPr>
                  <a:t>Å</a:t>
                </a:r>
                <a:r>
                  <a:rPr lang="fr-FR" sz="1200" kern="1200" baseline="300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8.7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which corresponds in the real space to a characteristic mid-range order distance, </a:t>
                </a:r>
                <a:r>
                  <a:rPr lang="en-GB" sz="1200" i="0" kern="1200">
                    <a:solidFill>
                      <a:schemeClr val="tx1"/>
                    </a:solidFill>
                    <a:effectLst/>
                    <a:latin typeface="+mn-lt"/>
                    <a:ea typeface="+mn-ea"/>
                    <a:cs typeface="+mn-cs"/>
                  </a:rPr>
                  <a:t>2𝜋/𝑞_𝐹𝑆𝐷𝑃</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2.76 </a:t>
                </a:r>
                <a:r>
                  <a:rPr lang="da-DK" sz="1200" kern="1200" dirty="0">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Corresponding radial distribution functions (plain curves), </a:t>
                </a:r>
                <a:r>
                  <a:rPr lang="en-GB" sz="1200" i="1" kern="1200" dirty="0">
                    <a:solidFill>
                      <a:schemeClr val="tx1"/>
                    </a:solidFill>
                    <a:effectLst/>
                    <a:latin typeface="+mn-lt"/>
                    <a:ea typeface="+mn-ea"/>
                    <a:cs typeface="+mn-cs"/>
                  </a:rPr>
                  <a:t>g(r)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MD simulations (dashed curve; </a:t>
                </a:r>
                <a:r>
                  <a:rPr lang="en-US" sz="1200" kern="1200" dirty="0" err="1">
                    <a:solidFill>
                      <a:schemeClr val="tx1"/>
                    </a:solidFill>
                    <a:effectLst/>
                    <a:latin typeface="+mn-lt"/>
                    <a:ea typeface="+mn-ea"/>
                    <a:cs typeface="+mn-cs"/>
                  </a:rPr>
                  <a:t>Vuilleumier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24/10/2019</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24/10/2019</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7908053" y="179388"/>
            <a:ext cx="4115976"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Guitreau </a:t>
            </a:r>
            <a:r>
              <a:rPr lang="en-US" altLang="en-US" sz="1400" b="1" i="1" dirty="0">
                <a:solidFill>
                  <a:schemeClr val="tx1"/>
                </a:solidFill>
                <a:latin typeface="Arial" panose="020B0604020202020204" pitchFamily="34" charset="0"/>
                <a:cs typeface="Arial" panose="020B0604020202020204" pitchFamily="34" charset="0"/>
              </a:rPr>
              <a:t>et al</a:t>
            </a:r>
            <a:r>
              <a:rPr lang="en-US"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Hadean </a:t>
            </a:r>
            <a:r>
              <a:rPr lang="en-US" altLang="en-US" sz="1400" b="1" dirty="0" err="1">
                <a:solidFill>
                  <a:schemeClr val="tx1"/>
                </a:solidFill>
                <a:latin typeface="Arial" panose="020B0604020202020204" pitchFamily="34" charset="0"/>
                <a:cs typeface="Arial" panose="020B0604020202020204" pitchFamily="34" charset="0"/>
              </a:rPr>
              <a:t>protocrust</a:t>
            </a:r>
            <a:r>
              <a:rPr lang="en-US" altLang="en-US" sz="1400" b="1" dirty="0">
                <a:solidFill>
                  <a:schemeClr val="tx1"/>
                </a:solidFill>
                <a:latin typeface="Arial" panose="020B0604020202020204" pitchFamily="34" charset="0"/>
                <a:cs typeface="Arial" panose="020B0604020202020204" pitchFamily="34" charset="0"/>
              </a:rPr>
              <a:t> reworking at the origin of the Archean Napier Complex (Antarctica)</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05852"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Guitreau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9</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12</a:t>
            </a:r>
            <a:r>
              <a:rPr lang="tr-TR" altLang="en-US" sz="1200" b="1" dirty="0">
                <a:latin typeface="Arial" panose="020B0604020202020204" pitchFamily="34" charset="0"/>
              </a:rPr>
              <a:t>, </a:t>
            </a:r>
            <a:r>
              <a:rPr lang="fr-FR" altLang="en-US" sz="1200" b="1" dirty="0">
                <a:latin typeface="Arial" panose="020B0604020202020204" pitchFamily="34" charset="0"/>
              </a:rPr>
              <a:t>7-11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927</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8" y="6260109"/>
            <a:ext cx="320981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2019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a:t>
            </a:r>
          </a:p>
        </p:txBody>
      </p:sp>
      <p:sp>
        <p:nvSpPr>
          <p:cNvPr id="15" name="Rectangle 14">
            <a:extLst>
              <a:ext uri="{FF2B5EF4-FFF2-40B4-BE49-F238E27FC236}">
                <a16:creationId xmlns:a16="http://schemas.microsoft.com/office/drawing/2014/main" id="{05D4F318-9649-4DF1-9E5F-E27D37E6A5EB}"/>
              </a:ext>
            </a:extLst>
          </p:cNvPr>
          <p:cNvSpPr/>
          <p:nvPr/>
        </p:nvSpPr>
        <p:spPr>
          <a:xfrm>
            <a:off x="1736063" y="4629899"/>
            <a:ext cx="8719875" cy="600164"/>
          </a:xfrm>
          <a:prstGeom prst="rect">
            <a:avLst/>
          </a:prstGeom>
        </p:spPr>
        <p:txBody>
          <a:bodyPr wrap="square">
            <a:spAutoFit/>
          </a:bodyPr>
          <a:lstStyle/>
          <a:p>
            <a:r>
              <a:rPr lang="en-GB" sz="1100" b="1" dirty="0"/>
              <a:t>Figure 1</a:t>
            </a:r>
            <a:r>
              <a:rPr lang="en-GB" sz="1100" dirty="0"/>
              <a:t> Cathodoluminescence images of representative crystals from Napier zircon populations with details of textures with and without annealing. This figure illustrates the CL signal enhancing effect of zircon annealing which, in turn, allows three groups to be identified based on internal textures (see text for details). Thick white bars represent 50 μm.</a:t>
            </a:r>
          </a:p>
        </p:txBody>
      </p:sp>
      <p:pic>
        <p:nvPicPr>
          <p:cNvPr id="6" name="Picture 5">
            <a:extLst>
              <a:ext uri="{FF2B5EF4-FFF2-40B4-BE49-F238E27FC236}">
                <a16:creationId xmlns:a16="http://schemas.microsoft.com/office/drawing/2014/main" id="{0FADA07E-E7E7-48CF-BDD8-836AA80E2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062" y="1814124"/>
            <a:ext cx="8719876" cy="2474663"/>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182</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112</cp:revision>
  <dcterms:created xsi:type="dcterms:W3CDTF">2017-09-25T10:29:42Z</dcterms:created>
  <dcterms:modified xsi:type="dcterms:W3CDTF">2019-10-24T09:50:39Z</dcterms:modified>
</cp:coreProperties>
</file>