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-1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for SPG in the Chinese Altai calculated based on U-Pb ages of the various plutons. Terrestrial array equations are from Vervoort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(2011).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Zircon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zircon δ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for SPG in the Chinese Altai. Mantle values after Valley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(1998). Inherited zircons show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and δ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values, indicating a metasedimentary source. Younger magmatic zircons show positive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en-US" sz="1200" kern="1200" baseline="-250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values and similarly high δ</a:t>
                </a:r>
                <a:r>
                  <a:rPr lang="en-US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 values, CHUR-chondritic uniform reservoir. </a:t>
                </a:r>
                <a:r>
                  <a:rPr lang="fr-FR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</a:t>
                </a:r>
                <a:r>
                  <a:rPr lang="fr-FR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Zr (µg/g). </a:t>
                </a:r>
                <a:r>
                  <a:rPr lang="fr-FR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Nd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(t) </a:t>
                </a:r>
                <a:r>
                  <a:rPr lang="fr-FR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</a:t>
                </a:r>
                <a:r>
                  <a:rPr lang="fr-FR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fr-FR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wt</a:t>
                </a:r>
                <a:r>
                  <a:rPr lang="fr-F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%). Uncertainties of all isotope measurements are internal 2σ.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084" y="179388"/>
            <a:ext cx="369394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Hafnium isotopic disequilibrium during sediment melting and assimilation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Zhang</a:t>
            </a:r>
            <a:r>
              <a:rPr lang="de-AT" altLang="en-US" sz="1200" b="1" i="1" dirty="0">
                <a:latin typeface="Arial" panose="020B0604020202020204" pitchFamily="34" charset="0"/>
              </a:rPr>
              <a:t> 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34-39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2001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2451809"/>
            <a:ext cx="294123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 (a)</a:t>
            </a:r>
            <a:r>
              <a:rPr lang="en-US" sz="1100" dirty="0"/>
              <a:t> </a:t>
            </a:r>
            <a:r>
              <a:rPr lang="en-US" sz="1100" dirty="0" err="1"/>
              <a:t>ε</a:t>
            </a:r>
            <a:r>
              <a:rPr lang="en-US" sz="1100" baseline="-25000" dirty="0" err="1"/>
              <a:t>Hf</a:t>
            </a:r>
            <a:r>
              <a:rPr lang="en-US" sz="1100" dirty="0"/>
              <a:t>(t) </a:t>
            </a:r>
            <a:r>
              <a:rPr lang="en-US" sz="1100" i="1" dirty="0"/>
              <a:t>versus</a:t>
            </a:r>
            <a:r>
              <a:rPr lang="en-US" sz="1100" dirty="0"/>
              <a:t> </a:t>
            </a:r>
            <a:r>
              <a:rPr lang="en-US" sz="1100" dirty="0" err="1"/>
              <a:t>ε</a:t>
            </a:r>
            <a:r>
              <a:rPr lang="en-US" sz="1100" baseline="-25000" dirty="0" err="1"/>
              <a:t>Nd</a:t>
            </a:r>
            <a:r>
              <a:rPr lang="en-US" sz="1100" dirty="0"/>
              <a:t>(t) for SPG in the Chinese Altai calculated based on U-Pb ages of the various plutons. Terrestrial array equations are from Vervoort </a:t>
            </a:r>
            <a:r>
              <a:rPr lang="en-US" sz="1100" i="1" dirty="0"/>
              <a:t>et al</a:t>
            </a:r>
            <a:r>
              <a:rPr lang="en-US" sz="1100" dirty="0"/>
              <a:t>. (2011). </a:t>
            </a:r>
            <a:r>
              <a:rPr lang="en-US" sz="1100" b="1" dirty="0"/>
              <a:t>(b)</a:t>
            </a:r>
            <a:r>
              <a:rPr lang="en-US" sz="1100" dirty="0"/>
              <a:t> Zircon </a:t>
            </a:r>
            <a:r>
              <a:rPr lang="en-US" sz="1100" dirty="0" err="1"/>
              <a:t>ε</a:t>
            </a:r>
            <a:r>
              <a:rPr lang="en-US" sz="1100" baseline="-25000" dirty="0" err="1"/>
              <a:t>Hf</a:t>
            </a:r>
            <a:r>
              <a:rPr lang="en-US" sz="1100" dirty="0"/>
              <a:t>(t) </a:t>
            </a:r>
            <a:r>
              <a:rPr lang="en-US" sz="1100" i="1" dirty="0"/>
              <a:t>versus</a:t>
            </a:r>
            <a:r>
              <a:rPr lang="en-US" sz="1100" dirty="0"/>
              <a:t> zircon δ</a:t>
            </a:r>
            <a:r>
              <a:rPr lang="en-US" sz="1100" baseline="30000" dirty="0"/>
              <a:t>18</a:t>
            </a:r>
            <a:r>
              <a:rPr lang="en-US" sz="1100" dirty="0"/>
              <a:t>O for SPG in the Chinese Altai. Mantle values after Valley </a:t>
            </a:r>
            <a:r>
              <a:rPr lang="en-US" sz="1100" i="1" dirty="0"/>
              <a:t>et al</a:t>
            </a:r>
            <a:r>
              <a:rPr lang="en-US" sz="1100" dirty="0"/>
              <a:t>. (1998). Inherited zircons show </a:t>
            </a:r>
            <a:r>
              <a:rPr lang="en-US" sz="1100" dirty="0" err="1"/>
              <a:t>ε</a:t>
            </a:r>
            <a:r>
              <a:rPr lang="en-US" sz="1100" baseline="-25000" dirty="0" err="1"/>
              <a:t>Hf</a:t>
            </a:r>
            <a:r>
              <a:rPr lang="en-US" sz="1100" dirty="0"/>
              <a:t>(t) and δ</a:t>
            </a:r>
            <a:r>
              <a:rPr lang="en-US" sz="1100" baseline="30000" dirty="0"/>
              <a:t>18</a:t>
            </a:r>
            <a:r>
              <a:rPr lang="en-US" sz="1100" dirty="0"/>
              <a:t>O values, indicating a metasedimentary source. Younger magmatic zircons show positive </a:t>
            </a:r>
            <a:r>
              <a:rPr lang="en-US" sz="1100" dirty="0" err="1"/>
              <a:t>ε</a:t>
            </a:r>
            <a:r>
              <a:rPr lang="en-US" sz="1100" baseline="-25000" dirty="0" err="1"/>
              <a:t>Hf</a:t>
            </a:r>
            <a:r>
              <a:rPr lang="en-US" sz="1100" dirty="0"/>
              <a:t>(t) values and similarly high δ</a:t>
            </a:r>
            <a:r>
              <a:rPr lang="en-US" sz="1100" baseline="30000" dirty="0"/>
              <a:t>18</a:t>
            </a:r>
            <a:r>
              <a:rPr lang="en-US" sz="1100" dirty="0"/>
              <a:t>O values, CHUR-chondritic uniform reservoir. </a:t>
            </a:r>
            <a:r>
              <a:rPr lang="fr-FR" sz="1100" b="1" dirty="0"/>
              <a:t>(c)</a:t>
            </a:r>
            <a:r>
              <a:rPr lang="fr-FR" sz="1100" dirty="0"/>
              <a:t> </a:t>
            </a:r>
            <a:r>
              <a:rPr lang="en-US" sz="1100" dirty="0"/>
              <a:t>ε</a:t>
            </a:r>
            <a:r>
              <a:rPr lang="fr-FR" sz="1100" baseline="-25000" dirty="0"/>
              <a:t>Hf</a:t>
            </a:r>
            <a:r>
              <a:rPr lang="fr-FR" sz="1100" dirty="0"/>
              <a:t>(t) </a:t>
            </a:r>
            <a:r>
              <a:rPr lang="fr-FR" sz="1100" i="1" dirty="0"/>
              <a:t>versus</a:t>
            </a:r>
            <a:r>
              <a:rPr lang="fr-FR" sz="1100" dirty="0"/>
              <a:t> Zr (µg/g). </a:t>
            </a:r>
            <a:r>
              <a:rPr lang="fr-FR" sz="1100" b="1" dirty="0"/>
              <a:t>(d)</a:t>
            </a:r>
            <a:r>
              <a:rPr lang="fr-FR" sz="1100" dirty="0"/>
              <a:t> </a:t>
            </a:r>
            <a:r>
              <a:rPr lang="en-US" sz="1100" dirty="0"/>
              <a:t>ε</a:t>
            </a:r>
            <a:r>
              <a:rPr lang="fr-FR" sz="1100" baseline="-25000" dirty="0"/>
              <a:t>Nd</a:t>
            </a:r>
            <a:r>
              <a:rPr lang="fr-FR" sz="1100" dirty="0"/>
              <a:t>(t) </a:t>
            </a:r>
            <a:r>
              <a:rPr lang="fr-FR" sz="1100" i="1" dirty="0"/>
              <a:t>versus</a:t>
            </a:r>
            <a:r>
              <a:rPr lang="fr-FR" sz="1100" dirty="0"/>
              <a:t> P</a:t>
            </a:r>
            <a:r>
              <a:rPr lang="fr-FR" sz="1100" baseline="-25000" dirty="0"/>
              <a:t>2</a:t>
            </a:r>
            <a:r>
              <a:rPr lang="fr-FR" sz="1100" dirty="0"/>
              <a:t>O</a:t>
            </a:r>
            <a:r>
              <a:rPr lang="fr-FR" sz="1100" baseline="-25000" dirty="0"/>
              <a:t>5</a:t>
            </a:r>
            <a:r>
              <a:rPr lang="fr-FR" sz="1100" dirty="0"/>
              <a:t> (</a:t>
            </a:r>
            <a:r>
              <a:rPr lang="fr-FR" sz="1100" dirty="0" err="1"/>
              <a:t>wt</a:t>
            </a:r>
            <a:r>
              <a:rPr lang="fr-FR" sz="1100" dirty="0"/>
              <a:t>. </a:t>
            </a:r>
            <a:r>
              <a:rPr lang="en-US" sz="1100" dirty="0"/>
              <a:t>%). Uncertainties of all isotope measurements are internal 2σ.</a:t>
            </a:r>
            <a:endParaRPr lang="en-GB" sz="1100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D3954A9-2CC2-421E-8432-9E80A0920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58" y="1071328"/>
            <a:ext cx="5395121" cy="50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345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122</cp:revision>
  <dcterms:created xsi:type="dcterms:W3CDTF">2017-09-25T10:29:42Z</dcterms:created>
  <dcterms:modified xsi:type="dcterms:W3CDTF">2020-01-09T09:11:02Z</dcterms:modified>
</cp:coreProperties>
</file>