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76" d="100"/>
          <a:sy n="76" d="100"/>
        </p:scale>
        <p:origin x="8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23/01/2020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Figure 1</a:t>
                </a:r>
                <a:r>
                  <a:rPr lang="en-GB" sz="1200" kern="1200" dirty="0">
                    <a:solidFill>
                      <a:schemeClr val="tx1"/>
                    </a:solidFill>
                    <a:effectLst/>
                    <a:latin typeface="+mn-lt"/>
                    <a:ea typeface="+mn-ea"/>
                    <a:cs typeface="+mn-cs"/>
                  </a:rPr>
                  <a:t> Distribution of δ</a:t>
                </a:r>
                <a:r>
                  <a:rPr lang="en-GB" sz="1200" kern="1200" baseline="30000" dirty="0">
                    <a:solidFill>
                      <a:schemeClr val="tx1"/>
                    </a:solidFill>
                    <a:effectLst/>
                    <a:latin typeface="+mn-lt"/>
                    <a:ea typeface="+mn-ea"/>
                    <a:cs typeface="+mn-cs"/>
                  </a:rPr>
                  <a:t>56</a:t>
                </a:r>
                <a:r>
                  <a:rPr lang="en-GB" sz="1200" kern="1200" dirty="0">
                    <a:solidFill>
                      <a:schemeClr val="tx1"/>
                    </a:solidFill>
                    <a:effectLst/>
                    <a:latin typeface="+mn-lt"/>
                    <a:ea typeface="+mn-ea"/>
                    <a:cs typeface="+mn-cs"/>
                  </a:rPr>
                  <a:t>Fe values in forearc serpentinites. </a:t>
                </a:r>
                <a:r>
                  <a:rPr lang="en-GB" sz="1200" b="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Bathymetry map of the Mariana subduction system showing the locations of the mud volcanoes drilled during IODP Expedition 366 and the ODP Leg 195. Hole locations are indicated in red circles. </a:t>
                </a:r>
                <a:r>
                  <a:rPr lang="en-GB" sz="1200" b="1" kern="1200" dirty="0">
                    <a:solidFill>
                      <a:schemeClr val="tx1"/>
                    </a:solidFill>
                    <a:effectLst/>
                    <a:latin typeface="+mn-lt"/>
                    <a:ea typeface="+mn-ea"/>
                    <a:cs typeface="+mn-cs"/>
                  </a:rPr>
                  <a:t>(b)</a:t>
                </a:r>
                <a:r>
                  <a:rPr lang="en-GB" sz="1200" kern="1200" dirty="0">
                    <a:solidFill>
                      <a:schemeClr val="tx1"/>
                    </a:solidFill>
                    <a:effectLst/>
                    <a:latin typeface="+mn-lt"/>
                    <a:ea typeface="+mn-ea"/>
                    <a:cs typeface="+mn-cs"/>
                  </a:rPr>
                  <a:t> Iron isotope compositions of bulk ultramafic clasts from the Mariana forearc, organised according to the distance from the trench. DM: Depleted Mantle (Craddock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2013).</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Figure 1 (a)</a:t>
                </a:r>
                <a:r>
                  <a:rPr lang="en-US" sz="1200" kern="1200" dirty="0">
                    <a:solidFill>
                      <a:schemeClr val="tx1"/>
                    </a:solidFill>
                    <a:effectLst/>
                    <a:latin typeface="+mn-lt"/>
                    <a:ea typeface="+mn-ea"/>
                    <a:cs typeface="+mn-cs"/>
                  </a:rPr>
                  <a:t> Structure factors, </a:t>
                </a:r>
                <a:r>
                  <a:rPr lang="en-GB" sz="1200" i="1" kern="1200" dirty="0">
                    <a:solidFill>
                      <a:schemeClr val="tx1"/>
                    </a:solidFill>
                    <a:effectLst/>
                    <a:latin typeface="+mn-lt"/>
                    <a:ea typeface="+mn-ea"/>
                    <a:cs typeface="+mn-cs"/>
                  </a:rPr>
                  <a:t>S(q)</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molten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CaCO</a:t>
                </a:r>
                <a:r>
                  <a:rPr lang="en-GB"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curves are stacked to see better the evolution with increased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conditions (given on the right panel); the main change affecting </a:t>
                </a:r>
                <a:r>
                  <a:rPr lang="en-GB" sz="1200" i="1" kern="1200" dirty="0">
                    <a:solidFill>
                      <a:schemeClr val="tx1"/>
                    </a:solidFill>
                    <a:effectLst/>
                    <a:latin typeface="+mn-lt"/>
                    <a:ea typeface="+mn-ea"/>
                    <a:cs typeface="+mn-cs"/>
                  </a:rPr>
                  <a:t>S(q)</a:t>
                </a:r>
                <a:r>
                  <a:rPr lang="en-US" sz="1200" kern="1200" dirty="0">
                    <a:solidFill>
                      <a:schemeClr val="tx1"/>
                    </a:solidFill>
                    <a:effectLst/>
                    <a:latin typeface="+mn-lt"/>
                    <a:ea typeface="+mn-ea"/>
                    <a:cs typeface="+mn-cs"/>
                  </a:rPr>
                  <a:t> (Fig. 1a) is the shift of the first sharp diffraction peak (FSDP) towards higher reciprocal distances, up to 2.28 </a:t>
                </a:r>
                <a:r>
                  <a:rPr lang="da-DK" sz="1200" kern="1200" dirty="0">
                    <a:solidFill>
                      <a:schemeClr val="tx1"/>
                    </a:solidFill>
                    <a:effectLst/>
                    <a:latin typeface="+mn-lt"/>
                    <a:ea typeface="+mn-ea"/>
                    <a:cs typeface="+mn-cs"/>
                  </a:rPr>
                  <a:t>Å</a:t>
                </a:r>
                <a:r>
                  <a:rPr lang="fr-FR" sz="1200" kern="1200" baseline="30000" dirty="0">
                    <a:solidFill>
                      <a:schemeClr val="tx1"/>
                    </a:solidFill>
                    <a:effectLst/>
                    <a:latin typeface="+mn-lt"/>
                    <a:ea typeface="+mn-ea"/>
                    <a:cs typeface="+mn-cs"/>
                  </a:rPr>
                  <a:t>-</a:t>
                </a:r>
                <a:r>
                  <a:rPr lang="en-GB"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8.7 </a:t>
                </a:r>
                <a:r>
                  <a:rPr lang="en-US" sz="1200" kern="1200" dirty="0" err="1">
                    <a:solidFill>
                      <a:schemeClr val="tx1"/>
                    </a:solidFill>
                    <a:effectLst/>
                    <a:latin typeface="+mn-lt"/>
                    <a:ea typeface="+mn-ea"/>
                    <a:cs typeface="+mn-cs"/>
                  </a:rPr>
                  <a:t>GPa</a:t>
                </a:r>
                <a:r>
                  <a:rPr lang="en-US" sz="1200" kern="1200" dirty="0">
                    <a:solidFill>
                      <a:schemeClr val="tx1"/>
                    </a:solidFill>
                    <a:effectLst/>
                    <a:latin typeface="+mn-lt"/>
                    <a:ea typeface="+mn-ea"/>
                    <a:cs typeface="+mn-cs"/>
                  </a:rPr>
                  <a:t> which corresponds in the real space to a characteristic mid-range order distance, </a:t>
                </a:r>
                <a:r>
                  <a:rPr lang="en-GB" sz="1200" i="0" kern="1200">
                    <a:solidFill>
                      <a:schemeClr val="tx1"/>
                    </a:solidFill>
                    <a:effectLst/>
                    <a:latin typeface="+mn-lt"/>
                    <a:ea typeface="+mn-ea"/>
                    <a:cs typeface="+mn-cs"/>
                  </a:rPr>
                  <a:t>2𝜋/𝑞_𝐹𝑆𝐷𝑃</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2.76 </a:t>
                </a:r>
                <a:r>
                  <a:rPr lang="da-DK" sz="1200" kern="1200" dirty="0">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Corresponding radial distribution functions (plain curves), </a:t>
                </a:r>
                <a:r>
                  <a:rPr lang="en-GB" sz="1200" i="1" kern="1200" dirty="0">
                    <a:solidFill>
                      <a:schemeClr val="tx1"/>
                    </a:solidFill>
                    <a:effectLst/>
                    <a:latin typeface="+mn-lt"/>
                    <a:ea typeface="+mn-ea"/>
                    <a:cs typeface="+mn-cs"/>
                  </a:rPr>
                  <a:t>g(r)</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to MD simulations (dashed curve; </a:t>
                </a:r>
                <a:r>
                  <a:rPr lang="en-US" sz="1200" kern="1200" dirty="0" err="1">
                    <a:solidFill>
                      <a:schemeClr val="tx1"/>
                    </a:solidFill>
                    <a:effectLst/>
                    <a:latin typeface="+mn-lt"/>
                    <a:ea typeface="+mn-ea"/>
                    <a:cs typeface="+mn-cs"/>
                  </a:rPr>
                  <a:t>Vuilleumier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23/01/2020</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23/01/2020</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7988440" y="179388"/>
            <a:ext cx="4035589"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en-US" altLang="en-US" sz="1400" b="1" dirty="0" err="1">
                <a:solidFill>
                  <a:schemeClr val="tx1"/>
                </a:solidFill>
                <a:latin typeface="Arial" panose="020B0604020202020204" pitchFamily="34" charset="0"/>
                <a:cs typeface="Arial" panose="020B0604020202020204" pitchFamily="34" charset="0"/>
              </a:rPr>
              <a:t>Debret</a:t>
            </a:r>
            <a:r>
              <a:rPr lang="en-US" altLang="en-US" sz="1400" b="1" dirty="0">
                <a:solidFill>
                  <a:schemeClr val="tx1"/>
                </a:solidFill>
                <a:latin typeface="Arial" panose="020B0604020202020204" pitchFamily="34" charset="0"/>
                <a:cs typeface="Arial" panose="020B0604020202020204" pitchFamily="34" charset="0"/>
              </a:rPr>
              <a:t> </a:t>
            </a:r>
            <a:r>
              <a:rPr lang="en-US" altLang="en-US" sz="1400" b="1" i="1" dirty="0">
                <a:solidFill>
                  <a:schemeClr val="tx1"/>
                </a:solidFill>
                <a:latin typeface="Arial" panose="020B0604020202020204" pitchFamily="34" charset="0"/>
                <a:cs typeface="Arial" panose="020B0604020202020204" pitchFamily="34" charset="0"/>
              </a:rPr>
              <a:t>et al</a:t>
            </a:r>
            <a:r>
              <a:rPr lang="en-US" altLang="en-US" sz="1400" b="1" dirty="0">
                <a:solidFill>
                  <a:schemeClr val="tx1"/>
                </a:solidFill>
                <a:latin typeface="Arial" panose="020B0604020202020204" pitchFamily="34" charset="0"/>
                <a:cs typeface="Arial" panose="020B0604020202020204" pitchFamily="34" charset="0"/>
              </a:rPr>
              <a:t>.</a:t>
            </a:r>
          </a:p>
          <a:p>
            <a:pPr algn="r">
              <a:spcAft>
                <a:spcPct val="0"/>
              </a:spcAft>
              <a:buSzPct val="45000"/>
              <a:buNone/>
            </a:pPr>
            <a:r>
              <a:rPr lang="en-US" altLang="en-US" sz="1400" b="1" dirty="0">
                <a:solidFill>
                  <a:schemeClr val="tx1"/>
                </a:solidFill>
                <a:latin typeface="Arial" panose="020B0604020202020204" pitchFamily="34" charset="0"/>
                <a:cs typeface="Arial" panose="020B0604020202020204" pitchFamily="34" charset="0"/>
              </a:rPr>
              <a:t>Redox transfer at subduction zones: insights from Fe isotopes in the Mariana forearc</a:t>
            </a: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05852"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Debret</a:t>
            </a:r>
            <a:r>
              <a:rPr lang="de-AT" altLang="en-US" sz="1200" b="1" i="1" dirty="0">
                <a:latin typeface="Arial" panose="020B0604020202020204" pitchFamily="34" charset="0"/>
              </a:rPr>
              <a:t> et al. </a:t>
            </a:r>
            <a:r>
              <a:rPr lang="tr-TR" altLang="en-US" sz="1200" b="1" dirty="0">
                <a:latin typeface="Arial" panose="020B0604020202020204" pitchFamily="34" charset="0"/>
              </a:rPr>
              <a:t>(20</a:t>
            </a:r>
            <a:r>
              <a:rPr lang="fr-FR" altLang="en-US" sz="1200" b="1">
                <a:latin typeface="Arial" panose="020B0604020202020204" pitchFamily="34" charset="0"/>
              </a:rPr>
              <a:t>20)</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12</a:t>
            </a:r>
            <a:r>
              <a:rPr lang="tr-TR" altLang="en-US" sz="1200" b="1" dirty="0">
                <a:latin typeface="Arial" panose="020B0604020202020204" pitchFamily="34" charset="0"/>
              </a:rPr>
              <a:t>, </a:t>
            </a:r>
            <a:r>
              <a:rPr lang="fr-FR" altLang="en-US" sz="1200" b="1" dirty="0">
                <a:latin typeface="Arial" panose="020B0604020202020204" pitchFamily="34" charset="0"/>
              </a:rPr>
              <a:t>46-51 </a:t>
            </a:r>
            <a:r>
              <a:rPr lang="tr-TR" altLang="en-US" sz="1200" b="1" dirty="0">
                <a:latin typeface="Arial" panose="020B0604020202020204" pitchFamily="34" charset="0"/>
              </a:rPr>
              <a:t>| doi: 10.7185/geochemlet.</a:t>
            </a:r>
            <a:r>
              <a:rPr lang="fr-FR" altLang="en-US" sz="1200" b="1" dirty="0">
                <a:latin typeface="Arial" panose="020B0604020202020204" pitchFamily="34" charset="0"/>
              </a:rPr>
              <a:t>2003</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8814218" y="6260109"/>
            <a:ext cx="320981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just" eaLnBrk="1">
              <a:spcAft>
                <a:spcPct val="0"/>
              </a:spcAft>
              <a:buSzPct val="45000"/>
              <a:buFont typeface="Wingdings" panose="05000000000000000000" pitchFamily="2" charset="2"/>
              <a:buNone/>
            </a:pPr>
            <a:r>
              <a:rPr lang="en-GB" altLang="en-US" sz="1000" dirty="0">
                <a:latin typeface="Arial" panose="020B0604020202020204" pitchFamily="34" charset="0"/>
              </a:rPr>
              <a:t>© 2020 The Authors</a:t>
            </a:r>
          </a:p>
          <a:p>
            <a:pPr eaLnBrk="1">
              <a:spcAft>
                <a:spcPct val="0"/>
              </a:spcAft>
              <a:buSzPct val="45000"/>
              <a:buFont typeface="Wingdings" panose="05000000000000000000" pitchFamily="2" charset="2"/>
              <a:buNone/>
            </a:pPr>
            <a:r>
              <a:rPr lang="en-GB" altLang="en-US" sz="1000" dirty="0">
                <a:latin typeface="Arial" panose="020B0604020202020204" pitchFamily="34" charset="0"/>
              </a:rPr>
              <a:t>Published by the European Association of Geochemistry</a:t>
            </a:r>
          </a:p>
          <a:p>
            <a:pPr eaLnBrk="1">
              <a:spcAft>
                <a:spcPct val="0"/>
              </a:spcAft>
              <a:buSzPct val="45000"/>
              <a:buFont typeface="Wingdings" panose="05000000000000000000" pitchFamily="2" charset="2"/>
              <a:buNone/>
            </a:pPr>
            <a:r>
              <a:rPr lang="fr-FR" altLang="en-US" sz="1000" dirty="0">
                <a:latin typeface="Arial" panose="020B0604020202020204" pitchFamily="34" charset="0"/>
              </a:rPr>
              <a:t>u</a:t>
            </a:r>
            <a:r>
              <a:rPr lang="en-GB" altLang="en-US" sz="1000" dirty="0" err="1">
                <a:latin typeface="Arial" panose="020B0604020202020204" pitchFamily="34" charset="0"/>
              </a:rPr>
              <a:t>nder</a:t>
            </a:r>
            <a:r>
              <a:rPr lang="en-GB" altLang="en-US" sz="1000" dirty="0">
                <a:latin typeface="Arial" panose="020B0604020202020204" pitchFamily="34" charset="0"/>
              </a:rPr>
              <a:t> Creative Commons License CC BY-NC-ND.</a:t>
            </a:r>
          </a:p>
        </p:txBody>
      </p:sp>
      <p:sp>
        <p:nvSpPr>
          <p:cNvPr id="15" name="Rectangle 14">
            <a:extLst>
              <a:ext uri="{FF2B5EF4-FFF2-40B4-BE49-F238E27FC236}">
                <a16:creationId xmlns:a16="http://schemas.microsoft.com/office/drawing/2014/main" id="{05D4F318-9649-4DF1-9E5F-E27D37E6A5EB}"/>
              </a:ext>
            </a:extLst>
          </p:cNvPr>
          <p:cNvSpPr/>
          <p:nvPr/>
        </p:nvSpPr>
        <p:spPr>
          <a:xfrm>
            <a:off x="8814218" y="2250733"/>
            <a:ext cx="2941236" cy="1785104"/>
          </a:xfrm>
          <a:prstGeom prst="rect">
            <a:avLst/>
          </a:prstGeom>
        </p:spPr>
        <p:txBody>
          <a:bodyPr wrap="square">
            <a:spAutoFit/>
          </a:bodyPr>
          <a:lstStyle/>
          <a:p>
            <a:r>
              <a:rPr lang="en-GB" sz="1100" b="1" dirty="0"/>
              <a:t>Figure 1</a:t>
            </a:r>
            <a:r>
              <a:rPr lang="en-GB" sz="1100" dirty="0"/>
              <a:t> Distribution of δ</a:t>
            </a:r>
            <a:r>
              <a:rPr lang="en-GB" sz="1100" baseline="30000" dirty="0"/>
              <a:t>56</a:t>
            </a:r>
            <a:r>
              <a:rPr lang="en-GB" sz="1100" dirty="0"/>
              <a:t>Fe values in forearc serpentinites. </a:t>
            </a:r>
            <a:r>
              <a:rPr lang="en-GB" sz="1100" b="1" dirty="0"/>
              <a:t>(a)</a:t>
            </a:r>
            <a:r>
              <a:rPr lang="en-GB" sz="1100" dirty="0"/>
              <a:t> Bathymetry map of the Mariana subduction system showing the locations of the mud volcanoes drilled during IODP Expedition 366 and the ODP Leg 195. Hole locations are indicated in red circles. </a:t>
            </a:r>
            <a:r>
              <a:rPr lang="en-GB" sz="1100" b="1" dirty="0"/>
              <a:t>(b)</a:t>
            </a:r>
            <a:r>
              <a:rPr lang="en-GB" sz="1100" dirty="0"/>
              <a:t> Iron isotope compositions of bulk ultramafic clasts from the Mariana forearc, organised according to the distance from the trench. DM: Depleted Mantle (Craddock </a:t>
            </a:r>
            <a:r>
              <a:rPr lang="en-GB" sz="1100" i="1" dirty="0"/>
              <a:t>et al.</a:t>
            </a:r>
            <a:r>
              <a:rPr lang="en-GB" sz="1100" dirty="0"/>
              <a:t>, 2013).</a:t>
            </a:r>
          </a:p>
        </p:txBody>
      </p:sp>
      <p:pic>
        <p:nvPicPr>
          <p:cNvPr id="6" name="Picture 5">
            <a:extLst>
              <a:ext uri="{FF2B5EF4-FFF2-40B4-BE49-F238E27FC236}">
                <a16:creationId xmlns:a16="http://schemas.microsoft.com/office/drawing/2014/main" id="{A35541DF-5772-4386-9327-FF8CABAF4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636" y="851257"/>
            <a:ext cx="4999021" cy="5155485"/>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225</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128</cp:revision>
  <dcterms:created xsi:type="dcterms:W3CDTF">2017-09-25T10:29:42Z</dcterms:created>
  <dcterms:modified xsi:type="dcterms:W3CDTF">2020-01-23T16:59:04Z</dcterms:modified>
</cp:coreProperties>
</file>