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19/02/2020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2</a:t>
                </a:r>
                <a:r>
                  <a:rPr lang="en-GB" sz="1200" kern="1200" dirty="0">
                    <a:solidFill>
                      <a:schemeClr val="tx1"/>
                    </a:solidFill>
                    <a:effectLst/>
                    <a:latin typeface="+mn-lt"/>
                    <a:ea typeface="+mn-ea"/>
                    <a:cs typeface="+mn-cs"/>
                  </a:rPr>
                  <a:t> The Mo isotope ratios of materials from the western Southern Alps, New Zealand, </a:t>
                </a:r>
                <a:r>
                  <a:rPr lang="en-GB" sz="1200" i="1" kern="1200" dirty="0">
                    <a:solidFill>
                      <a:schemeClr val="tx1"/>
                    </a:solidFill>
                    <a:effectLst/>
                    <a:latin typeface="+mn-lt"/>
                    <a:ea typeface="+mn-ea"/>
                    <a:cs typeface="+mn-cs"/>
                  </a:rPr>
                  <a:t>versus</a:t>
                </a:r>
                <a:r>
                  <a:rPr lang="en-GB" sz="1200" kern="1200" dirty="0">
                    <a:solidFill>
                      <a:schemeClr val="tx1"/>
                    </a:solidFill>
                    <a:effectLst/>
                    <a:latin typeface="+mn-lt"/>
                    <a:ea typeface="+mn-ea"/>
                    <a:cs typeface="+mn-cs"/>
                  </a:rPr>
                  <a:t> the Mo to Re concentration ratios for river waters (light blue), river bed materials (grey), suspended load (purple) and soils (yellow). Black diamond is the mean of the bed material samples. Shaded domains show the expected fields of soil and water compositions if preferential dissolution of </a:t>
                </a:r>
                <a:r>
                  <a:rPr lang="en-GB" sz="1200" kern="1200" dirty="0" err="1">
                    <a:solidFill>
                      <a:schemeClr val="tx1"/>
                    </a:solidFill>
                    <a:effectLst/>
                    <a:latin typeface="+mn-lt"/>
                    <a:ea typeface="+mn-ea"/>
                    <a:cs typeface="+mn-cs"/>
                  </a:rPr>
                  <a:t>sulfides</a:t>
                </a:r>
                <a:r>
                  <a:rPr lang="en-GB" sz="1200" kern="1200" dirty="0">
                    <a:solidFill>
                      <a:schemeClr val="tx1"/>
                    </a:solidFill>
                    <a:effectLst/>
                    <a:latin typeface="+mn-lt"/>
                    <a:ea typeface="+mn-ea"/>
                    <a:cs typeface="+mn-cs"/>
                  </a:rPr>
                  <a:t> was </a:t>
                </a:r>
                <a:r>
                  <a:rPr lang="en-GB" sz="1200" kern="1200" dirty="0" err="1">
                    <a:solidFill>
                      <a:schemeClr val="tx1"/>
                    </a:solidFill>
                    <a:effectLst/>
                    <a:latin typeface="+mn-lt"/>
                    <a:ea typeface="+mn-ea"/>
                    <a:cs typeface="+mn-cs"/>
                  </a:rPr>
                  <a:t>occuring</a:t>
                </a:r>
                <a:r>
                  <a:rPr lang="en-GB" sz="1200" kern="1200" dirty="0">
                    <a:solidFill>
                      <a:schemeClr val="tx1"/>
                    </a:solidFill>
                    <a:effectLst/>
                    <a:latin typeface="+mn-lt"/>
                    <a:ea typeface="+mn-ea"/>
                    <a:cs typeface="+mn-cs"/>
                  </a:rPr>
                  <a:t>, but data lie perpendicular to this trend implying an alternative mechanism is responsible for fractionation patterns observed.  </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19/02/2020</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19/02/2020</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908053" y="179388"/>
            <a:ext cx="4115976"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Horan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Unravelling the controls on the molybdenum isotope ratios of river waters</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Horan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a:t>
            </a:r>
            <a:r>
              <a:rPr lang="fr-FR" altLang="en-US" sz="1200" b="1" dirty="0">
                <a:latin typeface="Arial" panose="020B0604020202020204" pitchFamily="34" charset="0"/>
              </a:rPr>
              <a:t>20)</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13,</a:t>
            </a:r>
            <a:r>
              <a:rPr lang="tr-TR" altLang="en-US" sz="1200" b="1" dirty="0">
                <a:latin typeface="Arial" panose="020B0604020202020204" pitchFamily="34" charset="0"/>
              </a:rPr>
              <a:t> </a:t>
            </a:r>
            <a:r>
              <a:rPr lang="fr-FR" altLang="en-US" sz="1200" b="1" dirty="0">
                <a:latin typeface="Arial" panose="020B0604020202020204" pitchFamily="34" charset="0"/>
              </a:rPr>
              <a:t>1-6 </a:t>
            </a:r>
            <a:r>
              <a:rPr lang="tr-TR" altLang="en-US" sz="1200" b="1" dirty="0">
                <a:latin typeface="Arial" panose="020B0604020202020204" pitchFamily="34" charset="0"/>
              </a:rPr>
              <a:t>| doi: 10.7185/geochemlet.</a:t>
            </a:r>
            <a:r>
              <a:rPr lang="fr-FR" altLang="en-US" sz="1200" b="1" dirty="0">
                <a:latin typeface="Arial" panose="020B0604020202020204" pitchFamily="34" charset="0"/>
              </a:rPr>
              <a:t>2005</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2020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 4.0.</a:t>
            </a:r>
          </a:p>
        </p:txBody>
      </p:sp>
      <p:sp>
        <p:nvSpPr>
          <p:cNvPr id="15" name="Rectangle 14">
            <a:extLst>
              <a:ext uri="{FF2B5EF4-FFF2-40B4-BE49-F238E27FC236}">
                <a16:creationId xmlns:a16="http://schemas.microsoft.com/office/drawing/2014/main" id="{05D4F318-9649-4DF1-9E5F-E27D37E6A5EB}"/>
              </a:ext>
            </a:extLst>
          </p:cNvPr>
          <p:cNvSpPr/>
          <p:nvPr/>
        </p:nvSpPr>
        <p:spPr>
          <a:xfrm>
            <a:off x="8814218" y="2367171"/>
            <a:ext cx="2941236" cy="2123658"/>
          </a:xfrm>
          <a:prstGeom prst="rect">
            <a:avLst/>
          </a:prstGeom>
        </p:spPr>
        <p:txBody>
          <a:bodyPr wrap="square">
            <a:spAutoFit/>
          </a:bodyPr>
          <a:lstStyle/>
          <a:p>
            <a:r>
              <a:rPr lang="en-GB" sz="1100" b="1" dirty="0"/>
              <a:t>Figure 2</a:t>
            </a:r>
            <a:r>
              <a:rPr lang="en-GB" sz="1100" dirty="0"/>
              <a:t> The Mo isotope ratios of materials from the western Southern Alps, New Zealand, </a:t>
            </a:r>
            <a:r>
              <a:rPr lang="en-GB" sz="1100" i="1" dirty="0"/>
              <a:t>versus</a:t>
            </a:r>
            <a:r>
              <a:rPr lang="en-GB" sz="1100" dirty="0"/>
              <a:t> the Mo to Re concentration ratios for river waters (light blue), river bed materials (grey), suspended load (purple) and soils (yellow). Black diamond is the mean of the bed material samples. Shaded domains show the expected fields of soil and water compositions if preferential dissolution of </a:t>
            </a:r>
            <a:r>
              <a:rPr lang="en-GB" sz="1100" dirty="0" err="1"/>
              <a:t>sulfides</a:t>
            </a:r>
            <a:r>
              <a:rPr lang="en-GB" sz="1100" dirty="0"/>
              <a:t> was </a:t>
            </a:r>
            <a:r>
              <a:rPr lang="en-GB" sz="1100" dirty="0" err="1"/>
              <a:t>occuring</a:t>
            </a:r>
            <a:r>
              <a:rPr lang="en-GB" sz="1100" dirty="0"/>
              <a:t>, but data lie perpendicular to this trend implying an alternative mechanism is responsible for fractionation patterns observed.</a:t>
            </a:r>
            <a:r>
              <a:rPr lang="en-GB" sz="1100" b="1" dirty="0"/>
              <a:t> </a:t>
            </a:r>
            <a:endParaRPr lang="en-GB" sz="1100" dirty="0"/>
          </a:p>
        </p:txBody>
      </p:sp>
      <p:pic>
        <p:nvPicPr>
          <p:cNvPr id="3" name="Picture 2" descr="A close up of a map&#10;&#10;Description automatically generated">
            <a:extLst>
              <a:ext uri="{FF2B5EF4-FFF2-40B4-BE49-F238E27FC236}">
                <a16:creationId xmlns:a16="http://schemas.microsoft.com/office/drawing/2014/main" id="{DFB65BA7-8AF8-4F1B-9C81-5CA642021D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8375" y="615238"/>
            <a:ext cx="5868238" cy="5627524"/>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877</TotalTime>
  <Words>251</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116</cp:revision>
  <dcterms:created xsi:type="dcterms:W3CDTF">2017-09-25T10:29:42Z</dcterms:created>
  <dcterms:modified xsi:type="dcterms:W3CDTF">2020-02-19T10:17:38Z</dcterms:modified>
</cp:coreProperties>
</file>