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82" d="100"/>
          <a:sy n="82" d="100"/>
        </p:scale>
        <p:origin x="6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Measured 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isotope compositions of lunar samples. All uncertainties unless stated otherwise are 95 % confidence interval (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c.i.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of at least 6 measurements of the same aliquot. See main text and Supplementary Information for details. 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bce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= breccia, 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ilm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= ilmenite; QNB = quartz-normative basalt, 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olv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= olivine, </a:t>
                </a:r>
                <a:r>
                  <a:rPr lang="en-GB" sz="1200" i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pgt</a:t>
                </a:r>
                <a:r>
                  <a:rPr lang="en-GB" sz="1200" i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= pigeonite.</a:t>
                </a:r>
                <a:endParaRPr lang="en-GB" sz="1200" i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8004" y="179388"/>
            <a:ext cx="412602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Kommescher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Unravelling lunar mantle source processes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isotope composition of lunar basalts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Kommescher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13-18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68267" y="2424306"/>
            <a:ext cx="334752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Measured </a:t>
            </a:r>
            <a:r>
              <a:rPr lang="en-GB" sz="1100" dirty="0" err="1"/>
              <a:t>Ti</a:t>
            </a:r>
            <a:r>
              <a:rPr lang="en-GB" sz="1100" dirty="0"/>
              <a:t> isotope compositions of lunar samples. All uncertainties unless stated otherwise are 95 % confidence interval (</a:t>
            </a:r>
            <a:r>
              <a:rPr lang="en-GB" sz="1100" dirty="0" err="1"/>
              <a:t>c.i.</a:t>
            </a:r>
            <a:r>
              <a:rPr lang="en-GB" sz="1100" dirty="0"/>
              <a:t>) of at least 6 measurements of the same aliquot. See main text and Supplementary Information for details. </a:t>
            </a:r>
            <a:r>
              <a:rPr lang="en-GB" sz="1100" dirty="0" err="1"/>
              <a:t>bce</a:t>
            </a:r>
            <a:r>
              <a:rPr lang="en-GB" sz="1100" dirty="0"/>
              <a:t> = breccia, </a:t>
            </a:r>
            <a:r>
              <a:rPr lang="en-GB" sz="1100" dirty="0" err="1"/>
              <a:t>ilm</a:t>
            </a:r>
            <a:r>
              <a:rPr lang="en-GB" sz="1100" dirty="0"/>
              <a:t> = ilmenite; QNB = quartz-normative basalt, </a:t>
            </a:r>
            <a:r>
              <a:rPr lang="en-GB" sz="1100" dirty="0" err="1"/>
              <a:t>olv</a:t>
            </a:r>
            <a:r>
              <a:rPr lang="en-GB" sz="1100" dirty="0"/>
              <a:t> = olivine, </a:t>
            </a:r>
            <a:r>
              <a:rPr lang="en-GB" sz="1100" dirty="0" err="1"/>
              <a:t>pgt</a:t>
            </a:r>
            <a:r>
              <a:rPr lang="en-GB" sz="1100" dirty="0"/>
              <a:t> = pigeonite.</a:t>
            </a:r>
            <a:endParaRPr lang="en-GB" sz="11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B4D29A-C5DE-4ED1-B67C-725ED419CA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431" y="561787"/>
            <a:ext cx="4019669" cy="579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192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138</cp:revision>
  <dcterms:created xsi:type="dcterms:W3CDTF">2017-09-25T10:29:42Z</dcterms:created>
  <dcterms:modified xsi:type="dcterms:W3CDTF">2020-02-28T13:11:14Z</dcterms:modified>
</cp:coreProperties>
</file>