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88602" autoAdjust="0"/>
  </p:normalViewPr>
  <p:slideViewPr>
    <p:cSldViewPr snapToGrid="0">
      <p:cViewPr varScale="1">
        <p:scale>
          <a:sx n="76" d="100"/>
          <a:sy n="76" d="100"/>
        </p:scale>
        <p:origin x="85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9E9F15-E124-4A59-ADCB-FB1B9F434588}" type="datetimeFigureOut">
              <a:rPr lang="en-GB" smtClean="0"/>
              <a:t>03/04/2020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D5EF4E-C39C-4320-9BC4-7602AEACBD62}" type="slidenum">
              <a:rPr lang="en-GB" smtClean="0"/>
              <a:t>‹#›</a:t>
            </a:fld>
            <a:endParaRPr lang="en-GB"/>
          </a:p>
        </p:txBody>
      </p:sp>
    </p:spTree>
    <p:extLst>
      <p:ext uri="{BB962C8B-B14F-4D97-AF65-F5344CB8AC3E}">
        <p14:creationId xmlns:p14="http://schemas.microsoft.com/office/powerpoint/2010/main" val="611226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Figure 3</a:t>
                </a:r>
                <a:r>
                  <a:rPr lang="en-GB" sz="1200" kern="1200" dirty="0">
                    <a:solidFill>
                      <a:schemeClr val="tx1"/>
                    </a:solidFill>
                    <a:effectLst/>
                    <a:latin typeface="+mn-lt"/>
                    <a:ea typeface="+mn-ea"/>
                    <a:cs typeface="+mn-cs"/>
                  </a:rPr>
                  <a:t> Contour maps of microplastic abundance (pieces/kg) in the sediments of the northern SCS. </a:t>
                </a:r>
                <a:r>
                  <a:rPr lang="en-GB" sz="1200" b="1" kern="1200" dirty="0">
                    <a:solidFill>
                      <a:schemeClr val="tx1"/>
                    </a:solidFill>
                    <a:effectLst/>
                    <a:latin typeface="+mn-lt"/>
                    <a:ea typeface="+mn-ea"/>
                    <a:cs typeface="+mn-cs"/>
                  </a:rPr>
                  <a:t>(a)</a:t>
                </a:r>
                <a:r>
                  <a:rPr lang="en-GB" sz="1200" kern="1200" dirty="0">
                    <a:solidFill>
                      <a:schemeClr val="tx1"/>
                    </a:solidFill>
                    <a:effectLst/>
                    <a:latin typeface="+mn-lt"/>
                    <a:ea typeface="+mn-ea"/>
                    <a:cs typeface="+mn-cs"/>
                  </a:rPr>
                  <a:t> The sample location of the study area (details in Table S-1). </a:t>
                </a:r>
                <a:r>
                  <a:rPr lang="en-GB" sz="1200" b="1" kern="1200" dirty="0">
                    <a:solidFill>
                      <a:schemeClr val="tx1"/>
                    </a:solidFill>
                    <a:effectLst/>
                    <a:latin typeface="+mn-lt"/>
                    <a:ea typeface="+mn-ea"/>
                    <a:cs typeface="+mn-cs"/>
                  </a:rPr>
                  <a:t>(b)</a:t>
                </a:r>
                <a:r>
                  <a:rPr lang="en-GB" sz="1200" kern="1200" dirty="0">
                    <a:solidFill>
                      <a:schemeClr val="tx1"/>
                    </a:solidFill>
                    <a:effectLst/>
                    <a:latin typeface="+mn-lt"/>
                    <a:ea typeface="+mn-ea"/>
                    <a:cs typeface="+mn-cs"/>
                  </a:rPr>
                  <a:t> Microplastic abundance in 1980-1992. </a:t>
                </a:r>
                <a:r>
                  <a:rPr lang="en-GB" sz="1200" b="1" kern="1200" dirty="0">
                    <a:solidFill>
                      <a:schemeClr val="tx1"/>
                    </a:solidFill>
                    <a:effectLst/>
                    <a:latin typeface="+mn-lt"/>
                    <a:ea typeface="+mn-ea"/>
                    <a:cs typeface="+mn-cs"/>
                  </a:rPr>
                  <a:t>(c) </a:t>
                </a:r>
                <a:r>
                  <a:rPr lang="en-GB" sz="1200" kern="1200" dirty="0">
                    <a:solidFill>
                      <a:schemeClr val="tx1"/>
                    </a:solidFill>
                    <a:effectLst/>
                    <a:latin typeface="+mn-lt"/>
                    <a:ea typeface="+mn-ea"/>
                    <a:cs typeface="+mn-cs"/>
                  </a:rPr>
                  <a:t>Microplastic abundance in 1992-2005. (d) Microplastic abundance in 2005-2018. The red rectangle in </a:t>
                </a:r>
                <a:r>
                  <a:rPr lang="en-GB" sz="1200" b="1" kern="1200" dirty="0">
                    <a:solidFill>
                      <a:schemeClr val="tx1"/>
                    </a:solidFill>
                    <a:effectLst/>
                    <a:latin typeface="+mn-lt"/>
                    <a:ea typeface="+mn-ea"/>
                    <a:cs typeface="+mn-cs"/>
                  </a:rPr>
                  <a:t>(a)</a:t>
                </a:r>
                <a:r>
                  <a:rPr lang="en-GB" sz="1200" kern="1200" dirty="0">
                    <a:solidFill>
                      <a:schemeClr val="tx1"/>
                    </a:solidFill>
                    <a:effectLst/>
                    <a:latin typeface="+mn-lt"/>
                    <a:ea typeface="+mn-ea"/>
                    <a:cs typeface="+mn-cs"/>
                  </a:rPr>
                  <a:t> shows the position of a large dump of plastics found by Peng </a:t>
                </a:r>
                <a:r>
                  <a:rPr lang="en-GB" sz="1200" i="1" kern="1200" dirty="0">
                    <a:solidFill>
                      <a:schemeClr val="tx1"/>
                    </a:solidFill>
                    <a:effectLst/>
                    <a:latin typeface="+mn-lt"/>
                    <a:ea typeface="+mn-ea"/>
                    <a:cs typeface="+mn-cs"/>
                  </a:rPr>
                  <a:t>et al</a:t>
                </a:r>
                <a:r>
                  <a:rPr lang="en-GB" sz="1200" kern="1200" dirty="0">
                    <a:solidFill>
                      <a:schemeClr val="tx1"/>
                    </a:solidFill>
                    <a:effectLst/>
                    <a:latin typeface="+mn-lt"/>
                    <a:ea typeface="+mn-ea"/>
                    <a:cs typeface="+mn-cs"/>
                  </a:rPr>
                  <a:t>. (2019). The black arrows indicate the </a:t>
                </a:r>
                <a:r>
                  <a:rPr lang="en-GB" sz="1200" kern="1200" dirty="0" err="1">
                    <a:solidFill>
                      <a:schemeClr val="tx1"/>
                    </a:solidFill>
                    <a:effectLst/>
                    <a:latin typeface="+mn-lt"/>
                    <a:ea typeface="+mn-ea"/>
                    <a:cs typeface="+mn-cs"/>
                  </a:rPr>
                  <a:t>Yuedong</a:t>
                </a:r>
                <a:r>
                  <a:rPr lang="en-GB" sz="1200" kern="1200" dirty="0">
                    <a:solidFill>
                      <a:schemeClr val="tx1"/>
                    </a:solidFill>
                    <a:effectLst/>
                    <a:latin typeface="+mn-lt"/>
                    <a:ea typeface="+mn-ea"/>
                    <a:cs typeface="+mn-cs"/>
                  </a:rPr>
                  <a:t> coastal current, while red arrows are for winter surface circulation pathways of the northern SCS that may potentially influence the transportation of microplastics in the water column of the continental shelf (Fang </a:t>
                </a:r>
                <a:r>
                  <a:rPr lang="en-GB" sz="1200" i="1" kern="1200" dirty="0">
                    <a:solidFill>
                      <a:schemeClr val="tx1"/>
                    </a:solidFill>
                    <a:effectLst/>
                    <a:latin typeface="+mn-lt"/>
                    <a:ea typeface="+mn-ea"/>
                    <a:cs typeface="+mn-cs"/>
                  </a:rPr>
                  <a:t>et al</a:t>
                </a:r>
                <a:r>
                  <a:rPr lang="en-GB" sz="1200" kern="1200" dirty="0">
                    <a:solidFill>
                      <a:schemeClr val="tx1"/>
                    </a:solidFill>
                    <a:effectLst/>
                    <a:latin typeface="+mn-lt"/>
                    <a:ea typeface="+mn-ea"/>
                    <a:cs typeface="+mn-cs"/>
                  </a:rPr>
                  <a:t>., 1998).</a:t>
                </a:r>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Figure 1 (a)</a:t>
                </a:r>
                <a:r>
                  <a:rPr lang="en-US" sz="1200" kern="1200" dirty="0">
                    <a:solidFill>
                      <a:schemeClr val="tx1"/>
                    </a:solidFill>
                    <a:effectLst/>
                    <a:latin typeface="+mn-lt"/>
                    <a:ea typeface="+mn-ea"/>
                    <a:cs typeface="+mn-cs"/>
                  </a:rPr>
                  <a:t> Structure factors, </a:t>
                </a:r>
                <a:r>
                  <a:rPr lang="en-GB" sz="1200" i="1" kern="1200" dirty="0">
                    <a:solidFill>
                      <a:schemeClr val="tx1"/>
                    </a:solidFill>
                    <a:effectLst/>
                    <a:latin typeface="+mn-lt"/>
                    <a:ea typeface="+mn-ea"/>
                    <a:cs typeface="+mn-cs"/>
                  </a:rPr>
                  <a:t>S(q)</a:t>
                </a:r>
                <a:r>
                  <a:rPr lang="nl-NL" sz="1200" kern="1200" dirty="0">
                    <a:solidFill>
                      <a:schemeClr val="tx1"/>
                    </a:solidFill>
                    <a:effectLst/>
                    <a:latin typeface="+mn-lt"/>
                    <a:ea typeface="+mn-ea"/>
                    <a:cs typeface="+mn-cs"/>
                  </a:rPr>
                  <a:t>, of </a:t>
                </a:r>
                <a:r>
                  <a:rPr lang="nl-NL" sz="1200" kern="1200" dirty="0" err="1">
                    <a:solidFill>
                      <a:schemeClr val="tx1"/>
                    </a:solidFill>
                    <a:effectLst/>
                    <a:latin typeface="+mn-lt"/>
                    <a:ea typeface="+mn-ea"/>
                    <a:cs typeface="+mn-cs"/>
                  </a:rPr>
                  <a:t>molten</a:t>
                </a:r>
                <a:r>
                  <a:rPr lang="nl-NL" sz="1200" kern="1200" dirty="0">
                    <a:solidFill>
                      <a:schemeClr val="tx1"/>
                    </a:solidFill>
                    <a:effectLst/>
                    <a:latin typeface="+mn-lt"/>
                    <a:ea typeface="+mn-ea"/>
                    <a:cs typeface="+mn-cs"/>
                  </a:rPr>
                  <a:t> </a:t>
                </a:r>
                <a:r>
                  <a:rPr lang="nl-NL" sz="1200" kern="1200" dirty="0" err="1">
                    <a:solidFill>
                      <a:schemeClr val="tx1"/>
                    </a:solidFill>
                    <a:effectLst/>
                    <a:latin typeface="+mn-lt"/>
                    <a:ea typeface="+mn-ea"/>
                    <a:cs typeface="+mn-cs"/>
                  </a:rPr>
                  <a:t>CaCO</a:t>
                </a:r>
                <a:r>
                  <a:rPr lang="en-GB" sz="1200" kern="1200" baseline="-25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curves are stacked to see better the evolution with increased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a:t>
                </a:r>
                <a:r>
                  <a:rPr lang="en-US" sz="1200" i="1" kern="1200" dirty="0">
                    <a:solidFill>
                      <a:schemeClr val="tx1"/>
                    </a:solidFill>
                    <a:effectLst/>
                    <a:latin typeface="+mn-lt"/>
                    <a:ea typeface="+mn-ea"/>
                    <a:cs typeface="+mn-cs"/>
                  </a:rPr>
                  <a:t>T</a:t>
                </a:r>
                <a:r>
                  <a:rPr lang="en-US" sz="1200" kern="1200" dirty="0">
                    <a:solidFill>
                      <a:schemeClr val="tx1"/>
                    </a:solidFill>
                    <a:effectLst/>
                    <a:latin typeface="+mn-lt"/>
                    <a:ea typeface="+mn-ea"/>
                    <a:cs typeface="+mn-cs"/>
                  </a:rPr>
                  <a:t> conditions (given on the right panel); the main change affecting </a:t>
                </a:r>
                <a:r>
                  <a:rPr lang="en-GB" sz="1200" i="1" kern="1200" dirty="0">
                    <a:solidFill>
                      <a:schemeClr val="tx1"/>
                    </a:solidFill>
                    <a:effectLst/>
                    <a:latin typeface="+mn-lt"/>
                    <a:ea typeface="+mn-ea"/>
                    <a:cs typeface="+mn-cs"/>
                  </a:rPr>
                  <a:t>S(q)</a:t>
                </a:r>
                <a:r>
                  <a:rPr lang="en-US" sz="1200" kern="1200" dirty="0">
                    <a:solidFill>
                      <a:schemeClr val="tx1"/>
                    </a:solidFill>
                    <a:effectLst/>
                    <a:latin typeface="+mn-lt"/>
                    <a:ea typeface="+mn-ea"/>
                    <a:cs typeface="+mn-cs"/>
                  </a:rPr>
                  <a:t> (Fig. 1a) is the shift of the first sharp diffraction peak (FSDP) towards higher reciprocal distances, up to 2.28 </a:t>
                </a:r>
                <a:r>
                  <a:rPr lang="da-DK" sz="1200" kern="1200" dirty="0">
                    <a:solidFill>
                      <a:schemeClr val="tx1"/>
                    </a:solidFill>
                    <a:effectLst/>
                    <a:latin typeface="+mn-lt"/>
                    <a:ea typeface="+mn-ea"/>
                    <a:cs typeface="+mn-cs"/>
                  </a:rPr>
                  <a:t>Å</a:t>
                </a:r>
                <a:r>
                  <a:rPr lang="fr-FR" sz="1200" kern="1200" baseline="30000" dirty="0">
                    <a:solidFill>
                      <a:schemeClr val="tx1"/>
                    </a:solidFill>
                    <a:effectLst/>
                    <a:latin typeface="+mn-lt"/>
                    <a:ea typeface="+mn-ea"/>
                    <a:cs typeface="+mn-cs"/>
                  </a:rPr>
                  <a:t>-</a:t>
                </a:r>
                <a:r>
                  <a:rPr lang="en-GB" sz="1200" kern="1200" baseline="30000" dirty="0">
                    <a:solidFill>
                      <a:schemeClr val="tx1"/>
                    </a:solidFill>
                    <a:effectLst/>
                    <a:latin typeface="+mn-lt"/>
                    <a:ea typeface="+mn-ea"/>
                    <a:cs typeface="+mn-cs"/>
                  </a:rPr>
                  <a:t>1</a:t>
                </a:r>
                <a:r>
                  <a:rPr lang="en-US" sz="1200" kern="1200" dirty="0">
                    <a:solidFill>
                      <a:schemeClr val="tx1"/>
                    </a:solidFill>
                    <a:effectLst/>
                    <a:latin typeface="+mn-lt"/>
                    <a:ea typeface="+mn-ea"/>
                    <a:cs typeface="+mn-cs"/>
                  </a:rPr>
                  <a:t> at 8.7 </a:t>
                </a:r>
                <a:r>
                  <a:rPr lang="en-US" sz="1200" kern="1200" dirty="0" err="1">
                    <a:solidFill>
                      <a:schemeClr val="tx1"/>
                    </a:solidFill>
                    <a:effectLst/>
                    <a:latin typeface="+mn-lt"/>
                    <a:ea typeface="+mn-ea"/>
                    <a:cs typeface="+mn-cs"/>
                  </a:rPr>
                  <a:t>GPa</a:t>
                </a:r>
                <a:r>
                  <a:rPr lang="en-US" sz="1200" kern="1200" dirty="0">
                    <a:solidFill>
                      <a:schemeClr val="tx1"/>
                    </a:solidFill>
                    <a:effectLst/>
                    <a:latin typeface="+mn-lt"/>
                    <a:ea typeface="+mn-ea"/>
                    <a:cs typeface="+mn-cs"/>
                  </a:rPr>
                  <a:t> which corresponds in the real space to a characteristic mid-range order distance, </a:t>
                </a:r>
                <a:r>
                  <a:rPr lang="en-GB" sz="1200" i="0" kern="1200">
                    <a:solidFill>
                      <a:schemeClr val="tx1"/>
                    </a:solidFill>
                    <a:effectLst/>
                    <a:latin typeface="+mn-lt"/>
                    <a:ea typeface="+mn-ea"/>
                    <a:cs typeface="+mn-cs"/>
                  </a:rPr>
                  <a:t>2𝜋/𝑞_𝐹𝑆𝐷𝑃</a:t>
                </a:r>
                <a:r>
                  <a:rPr lang="en-GB"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of 2.76 </a:t>
                </a:r>
                <a:r>
                  <a:rPr lang="da-DK" sz="1200" kern="1200" dirty="0">
                    <a:solidFill>
                      <a:schemeClr val="tx1"/>
                    </a:solidFill>
                    <a:effectLst/>
                    <a:latin typeface="+mn-lt"/>
                    <a:ea typeface="+mn-ea"/>
                    <a:cs typeface="+mn-cs"/>
                  </a:rPr>
                  <a:t>Å</a:t>
                </a:r>
                <a:r>
                  <a:rPr lang="en-GB" sz="1200" kern="1200" dirty="0">
                    <a:solidFill>
                      <a:schemeClr val="tx1"/>
                    </a:solidFill>
                    <a:effectLst/>
                    <a:latin typeface="+mn-lt"/>
                    <a:ea typeface="+mn-ea"/>
                    <a:cs typeface="+mn-cs"/>
                  </a:rPr>
                  <a:t>. </a:t>
                </a:r>
                <a:r>
                  <a:rPr lang="en-GB" sz="1200" b="1" kern="1200" dirty="0">
                    <a:solidFill>
                      <a:schemeClr val="tx1"/>
                    </a:solidFill>
                    <a:effectLst/>
                    <a:latin typeface="+mn-lt"/>
                    <a:ea typeface="+mn-ea"/>
                    <a:cs typeface="+mn-cs"/>
                  </a:rPr>
                  <a:t>(b)</a:t>
                </a:r>
                <a:r>
                  <a:rPr lang="en-US" sz="1200" kern="1200" dirty="0">
                    <a:solidFill>
                      <a:schemeClr val="tx1"/>
                    </a:solidFill>
                    <a:effectLst/>
                    <a:latin typeface="+mn-lt"/>
                    <a:ea typeface="+mn-ea"/>
                    <a:cs typeface="+mn-cs"/>
                  </a:rPr>
                  <a:t> Corresponding radial distribution functions (plain curves), </a:t>
                </a:r>
                <a:r>
                  <a:rPr lang="en-GB" sz="1200" i="1" kern="1200" dirty="0">
                    <a:solidFill>
                      <a:schemeClr val="tx1"/>
                    </a:solidFill>
                    <a:effectLst/>
                    <a:latin typeface="+mn-lt"/>
                    <a:ea typeface="+mn-ea"/>
                    <a:cs typeface="+mn-cs"/>
                  </a:rPr>
                  <a:t>g(r)</a:t>
                </a:r>
                <a:r>
                  <a:rPr lang="en-GB"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compared to MD simulations (dashed curve; </a:t>
                </a:r>
                <a:r>
                  <a:rPr lang="en-US" sz="1200" kern="1200" dirty="0" err="1">
                    <a:solidFill>
                      <a:schemeClr val="tx1"/>
                    </a:solidFill>
                    <a:effectLst/>
                    <a:latin typeface="+mn-lt"/>
                    <a:ea typeface="+mn-ea"/>
                    <a:cs typeface="+mn-cs"/>
                  </a:rPr>
                  <a:t>Vuilleumier</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et al</a:t>
                </a:r>
                <a:r>
                  <a:rPr lang="en-US" sz="1200" kern="1200" dirty="0">
                    <a:solidFill>
                      <a:schemeClr val="tx1"/>
                    </a:solidFill>
                    <a:effectLst/>
                    <a:latin typeface="+mn-lt"/>
                    <a:ea typeface="+mn-ea"/>
                    <a:cs typeface="+mn-cs"/>
                  </a:rPr>
                  <a:t>., 2014).</a:t>
                </a:r>
                <a:endParaRPr lang="en-GB" sz="1200" kern="1200" dirty="0">
                  <a:solidFill>
                    <a:schemeClr val="tx1"/>
                  </a:solidFill>
                  <a:effectLst/>
                  <a:latin typeface="+mn-lt"/>
                  <a:ea typeface="+mn-ea"/>
                  <a:cs typeface="+mn-cs"/>
                </a:endParaRPr>
              </a:p>
            </p:txBody>
          </p:sp>
        </mc:Fallback>
      </mc:AlternateContent>
      <p:sp>
        <p:nvSpPr>
          <p:cNvPr id="4" name="Slide Number Placeholder 3"/>
          <p:cNvSpPr>
            <a:spLocks noGrp="1"/>
          </p:cNvSpPr>
          <p:nvPr>
            <p:ph type="sldNum" sz="quarter" idx="10"/>
          </p:nvPr>
        </p:nvSpPr>
        <p:spPr/>
        <p:txBody>
          <a:bodyPr/>
          <a:lstStyle/>
          <a:p>
            <a:fld id="{A5D5EF4E-C39C-4320-9BC4-7602AEACBD62}" type="slidenum">
              <a:rPr lang="en-GB" smtClean="0"/>
              <a:t>1</a:t>
            </a:fld>
            <a:endParaRPr lang="en-GB"/>
          </a:p>
        </p:txBody>
      </p:sp>
    </p:spTree>
    <p:extLst>
      <p:ext uri="{BB962C8B-B14F-4D97-AF65-F5344CB8AC3E}">
        <p14:creationId xmlns:p14="http://schemas.microsoft.com/office/powerpoint/2010/main" val="2865818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1B77A-AD9E-42CE-90FE-2A2B85BA6A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07BDCB0-2F98-4689-B4DC-EBA31EED95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2B18CC1-746B-4575-80C5-9180D943F9B0}"/>
              </a:ext>
            </a:extLst>
          </p:cNvPr>
          <p:cNvSpPr>
            <a:spLocks noGrp="1"/>
          </p:cNvSpPr>
          <p:nvPr>
            <p:ph type="dt" sz="half" idx="10"/>
          </p:nvPr>
        </p:nvSpPr>
        <p:spPr/>
        <p:txBody>
          <a:bodyPr/>
          <a:lstStyle/>
          <a:p>
            <a:fld id="{8C1B2804-2022-499F-AEBC-0A6FF3388BE2}" type="datetimeFigureOut">
              <a:rPr lang="en-GB" smtClean="0"/>
              <a:t>03/04/2020</a:t>
            </a:fld>
            <a:endParaRPr lang="en-GB"/>
          </a:p>
        </p:txBody>
      </p:sp>
      <p:sp>
        <p:nvSpPr>
          <p:cNvPr id="5" name="Footer Placeholder 4">
            <a:extLst>
              <a:ext uri="{FF2B5EF4-FFF2-40B4-BE49-F238E27FC236}">
                <a16:creationId xmlns:a16="http://schemas.microsoft.com/office/drawing/2014/main" id="{EF625D76-471C-46CA-85B1-9542E01AA8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E3BD73-5656-4ABB-9EC0-E921F08CF387}"/>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006947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B4C8-EF40-4129-B925-4B9888E2796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822B0D2-5CC9-448C-9BD4-5A2D7A8B33B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2065027-A13C-44B4-9C3B-CAF026DAFDC1}"/>
              </a:ext>
            </a:extLst>
          </p:cNvPr>
          <p:cNvSpPr>
            <a:spLocks noGrp="1"/>
          </p:cNvSpPr>
          <p:nvPr>
            <p:ph type="dt" sz="half" idx="10"/>
          </p:nvPr>
        </p:nvSpPr>
        <p:spPr/>
        <p:txBody>
          <a:bodyPr/>
          <a:lstStyle/>
          <a:p>
            <a:fld id="{8C1B2804-2022-499F-AEBC-0A6FF3388BE2}" type="datetimeFigureOut">
              <a:rPr lang="en-GB" smtClean="0"/>
              <a:t>03/04/2020</a:t>
            </a:fld>
            <a:endParaRPr lang="en-GB"/>
          </a:p>
        </p:txBody>
      </p:sp>
      <p:sp>
        <p:nvSpPr>
          <p:cNvPr id="5" name="Footer Placeholder 4">
            <a:extLst>
              <a:ext uri="{FF2B5EF4-FFF2-40B4-BE49-F238E27FC236}">
                <a16:creationId xmlns:a16="http://schemas.microsoft.com/office/drawing/2014/main" id="{0E1EE38C-12E3-410D-A654-8911778901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49C061-4FD5-4723-87C0-82A1607760F9}"/>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768581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42312C-0787-421F-B6C4-28205E7AC15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4ECF14-3AFA-47E6-93C1-FD81DDB73FE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F80EAF-EE41-4061-B44A-35C321DF1694}"/>
              </a:ext>
            </a:extLst>
          </p:cNvPr>
          <p:cNvSpPr>
            <a:spLocks noGrp="1"/>
          </p:cNvSpPr>
          <p:nvPr>
            <p:ph type="dt" sz="half" idx="10"/>
          </p:nvPr>
        </p:nvSpPr>
        <p:spPr/>
        <p:txBody>
          <a:bodyPr/>
          <a:lstStyle/>
          <a:p>
            <a:fld id="{8C1B2804-2022-499F-AEBC-0A6FF3388BE2}" type="datetimeFigureOut">
              <a:rPr lang="en-GB" smtClean="0"/>
              <a:t>03/04/2020</a:t>
            </a:fld>
            <a:endParaRPr lang="en-GB"/>
          </a:p>
        </p:txBody>
      </p:sp>
      <p:sp>
        <p:nvSpPr>
          <p:cNvPr id="5" name="Footer Placeholder 4">
            <a:extLst>
              <a:ext uri="{FF2B5EF4-FFF2-40B4-BE49-F238E27FC236}">
                <a16:creationId xmlns:a16="http://schemas.microsoft.com/office/drawing/2014/main" id="{83E7AC7D-01FB-43A7-A07D-D6023C3A34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1BA76D-FCB1-4559-B3F0-A878D1BD5240}"/>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432005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12D16-66A3-4566-9E68-B544E2F105A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0D30713-681D-4D4B-86C3-CD3CC2C9B01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92439B-D52C-4963-8A9E-E49B072760AB}"/>
              </a:ext>
            </a:extLst>
          </p:cNvPr>
          <p:cNvSpPr>
            <a:spLocks noGrp="1"/>
          </p:cNvSpPr>
          <p:nvPr>
            <p:ph type="dt" sz="half" idx="10"/>
          </p:nvPr>
        </p:nvSpPr>
        <p:spPr/>
        <p:txBody>
          <a:bodyPr/>
          <a:lstStyle/>
          <a:p>
            <a:fld id="{8C1B2804-2022-499F-AEBC-0A6FF3388BE2}" type="datetimeFigureOut">
              <a:rPr lang="en-GB" smtClean="0"/>
              <a:t>03/04/2020</a:t>
            </a:fld>
            <a:endParaRPr lang="en-GB"/>
          </a:p>
        </p:txBody>
      </p:sp>
      <p:sp>
        <p:nvSpPr>
          <p:cNvPr id="5" name="Footer Placeholder 4">
            <a:extLst>
              <a:ext uri="{FF2B5EF4-FFF2-40B4-BE49-F238E27FC236}">
                <a16:creationId xmlns:a16="http://schemas.microsoft.com/office/drawing/2014/main" id="{3D10BB58-8C09-4EAB-BDE2-C4BE4D362C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526362-35E5-438E-AE2E-345E8D37223D}"/>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3938111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7ADCD-2C59-499A-8BB6-1B7EEAD5BD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9745C4F-5F3F-4202-9011-7A0120E447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E381016-7CA1-4BD6-9CFA-A9F658D7B464}"/>
              </a:ext>
            </a:extLst>
          </p:cNvPr>
          <p:cNvSpPr>
            <a:spLocks noGrp="1"/>
          </p:cNvSpPr>
          <p:nvPr>
            <p:ph type="dt" sz="half" idx="10"/>
          </p:nvPr>
        </p:nvSpPr>
        <p:spPr/>
        <p:txBody>
          <a:bodyPr/>
          <a:lstStyle/>
          <a:p>
            <a:fld id="{8C1B2804-2022-499F-AEBC-0A6FF3388BE2}" type="datetimeFigureOut">
              <a:rPr lang="en-GB" smtClean="0"/>
              <a:t>03/04/2020</a:t>
            </a:fld>
            <a:endParaRPr lang="en-GB"/>
          </a:p>
        </p:txBody>
      </p:sp>
      <p:sp>
        <p:nvSpPr>
          <p:cNvPr id="5" name="Footer Placeholder 4">
            <a:extLst>
              <a:ext uri="{FF2B5EF4-FFF2-40B4-BE49-F238E27FC236}">
                <a16:creationId xmlns:a16="http://schemas.microsoft.com/office/drawing/2014/main" id="{A7F5D68C-83EE-4C22-8119-880A314D7A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921CC1-DCB7-4B45-A3EB-14F55F33851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89241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BFB2F-3441-4C29-82F2-C00B6967491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C942F89-D38D-4DF3-9842-7CCE48938A0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F694011-0760-48E9-B43B-DD3FFC8CFB4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3D1C331-6084-4441-85DB-7E7BDFF86069}"/>
              </a:ext>
            </a:extLst>
          </p:cNvPr>
          <p:cNvSpPr>
            <a:spLocks noGrp="1"/>
          </p:cNvSpPr>
          <p:nvPr>
            <p:ph type="dt" sz="half" idx="10"/>
          </p:nvPr>
        </p:nvSpPr>
        <p:spPr/>
        <p:txBody>
          <a:bodyPr/>
          <a:lstStyle/>
          <a:p>
            <a:fld id="{8C1B2804-2022-499F-AEBC-0A6FF3388BE2}" type="datetimeFigureOut">
              <a:rPr lang="en-GB" smtClean="0"/>
              <a:t>03/04/2020</a:t>
            </a:fld>
            <a:endParaRPr lang="en-GB"/>
          </a:p>
        </p:txBody>
      </p:sp>
      <p:sp>
        <p:nvSpPr>
          <p:cNvPr id="6" name="Footer Placeholder 5">
            <a:extLst>
              <a:ext uri="{FF2B5EF4-FFF2-40B4-BE49-F238E27FC236}">
                <a16:creationId xmlns:a16="http://schemas.microsoft.com/office/drawing/2014/main" id="{18649EB1-EDBE-4C05-B153-AFA8C5EA010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EE3A5BF-8E1D-441A-AD59-5E8C7D2D2033}"/>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3134132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FF436-B1AB-4884-9E80-4F95E5105B1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88E4BCD-85C2-4CEA-8526-EB8082DD78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643E3DD-0812-4D7D-97D0-56CCC315CCF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51EB60D-88C3-4999-889F-4D75C03358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AAC0CEC-2BBA-4B8C-9C49-1C6B61148DD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980D2AE-E9FC-4363-9ACD-BEF5701C10B0}"/>
              </a:ext>
            </a:extLst>
          </p:cNvPr>
          <p:cNvSpPr>
            <a:spLocks noGrp="1"/>
          </p:cNvSpPr>
          <p:nvPr>
            <p:ph type="dt" sz="half" idx="10"/>
          </p:nvPr>
        </p:nvSpPr>
        <p:spPr/>
        <p:txBody>
          <a:bodyPr/>
          <a:lstStyle/>
          <a:p>
            <a:fld id="{8C1B2804-2022-499F-AEBC-0A6FF3388BE2}" type="datetimeFigureOut">
              <a:rPr lang="en-GB" smtClean="0"/>
              <a:t>03/04/2020</a:t>
            </a:fld>
            <a:endParaRPr lang="en-GB"/>
          </a:p>
        </p:txBody>
      </p:sp>
      <p:sp>
        <p:nvSpPr>
          <p:cNvPr id="8" name="Footer Placeholder 7">
            <a:extLst>
              <a:ext uri="{FF2B5EF4-FFF2-40B4-BE49-F238E27FC236}">
                <a16:creationId xmlns:a16="http://schemas.microsoft.com/office/drawing/2014/main" id="{07B08252-27D7-4369-8248-FA04CFEC3BE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2D69BAD-A5F1-49F0-88A6-E94477A56C8E}"/>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600379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5CED3-97DC-4798-B74C-DB047D87FD1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0BFFF59-ACA7-44E4-91F7-D110A228592D}"/>
              </a:ext>
            </a:extLst>
          </p:cNvPr>
          <p:cNvSpPr>
            <a:spLocks noGrp="1"/>
          </p:cNvSpPr>
          <p:nvPr>
            <p:ph type="dt" sz="half" idx="10"/>
          </p:nvPr>
        </p:nvSpPr>
        <p:spPr/>
        <p:txBody>
          <a:bodyPr/>
          <a:lstStyle/>
          <a:p>
            <a:fld id="{8C1B2804-2022-499F-AEBC-0A6FF3388BE2}" type="datetimeFigureOut">
              <a:rPr lang="en-GB" smtClean="0"/>
              <a:t>03/04/2020</a:t>
            </a:fld>
            <a:endParaRPr lang="en-GB"/>
          </a:p>
        </p:txBody>
      </p:sp>
      <p:sp>
        <p:nvSpPr>
          <p:cNvPr id="4" name="Footer Placeholder 3">
            <a:extLst>
              <a:ext uri="{FF2B5EF4-FFF2-40B4-BE49-F238E27FC236}">
                <a16:creationId xmlns:a16="http://schemas.microsoft.com/office/drawing/2014/main" id="{CBD7E3B0-6D81-4F00-82BA-59EA1DEC662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0AC9C2B-BAF8-4096-885A-F089972AFEA0}"/>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260647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D48B7B-DDEA-4733-A757-1F88959A72BE}"/>
              </a:ext>
            </a:extLst>
          </p:cNvPr>
          <p:cNvSpPr>
            <a:spLocks noGrp="1"/>
          </p:cNvSpPr>
          <p:nvPr>
            <p:ph type="dt" sz="half" idx="10"/>
          </p:nvPr>
        </p:nvSpPr>
        <p:spPr/>
        <p:txBody>
          <a:bodyPr/>
          <a:lstStyle/>
          <a:p>
            <a:fld id="{8C1B2804-2022-499F-AEBC-0A6FF3388BE2}" type="datetimeFigureOut">
              <a:rPr lang="en-GB" smtClean="0"/>
              <a:t>03/04/2020</a:t>
            </a:fld>
            <a:endParaRPr lang="en-GB"/>
          </a:p>
        </p:txBody>
      </p:sp>
      <p:sp>
        <p:nvSpPr>
          <p:cNvPr id="3" name="Footer Placeholder 2">
            <a:extLst>
              <a:ext uri="{FF2B5EF4-FFF2-40B4-BE49-F238E27FC236}">
                <a16:creationId xmlns:a16="http://schemas.microsoft.com/office/drawing/2014/main" id="{F98EF47A-014A-438F-8C89-B8EB5CE2A7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24803F8-B3CF-4ECF-9388-1E8DA1FF5FDE}"/>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840211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24E43-C6B2-40C4-8FFA-C52F89F295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7057852-972A-4D31-AEBD-8F78579B81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50E9D65-5526-4271-B6CA-35AB50F075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C85EA18-2D15-40F3-A2C6-D56011A18616}"/>
              </a:ext>
            </a:extLst>
          </p:cNvPr>
          <p:cNvSpPr>
            <a:spLocks noGrp="1"/>
          </p:cNvSpPr>
          <p:nvPr>
            <p:ph type="dt" sz="half" idx="10"/>
          </p:nvPr>
        </p:nvSpPr>
        <p:spPr/>
        <p:txBody>
          <a:bodyPr/>
          <a:lstStyle/>
          <a:p>
            <a:fld id="{8C1B2804-2022-499F-AEBC-0A6FF3388BE2}" type="datetimeFigureOut">
              <a:rPr lang="en-GB" smtClean="0"/>
              <a:t>03/04/2020</a:t>
            </a:fld>
            <a:endParaRPr lang="en-GB"/>
          </a:p>
        </p:txBody>
      </p:sp>
      <p:sp>
        <p:nvSpPr>
          <p:cNvPr id="6" name="Footer Placeholder 5">
            <a:extLst>
              <a:ext uri="{FF2B5EF4-FFF2-40B4-BE49-F238E27FC236}">
                <a16:creationId xmlns:a16="http://schemas.microsoft.com/office/drawing/2014/main" id="{B1B7921E-6790-414D-BF40-B0EBDDBCE6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6D9BEBD-4601-4E89-961A-F57B88523A9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4168497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8FBA1-18D8-4EFD-B4F7-1CDF5114EF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7B28A52-A027-4CA4-9D5C-D1F5A7EB04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12B8EE3-F341-4337-9869-E7CE762092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214204A-B11A-4FA3-B09C-AC7E325BE69E}"/>
              </a:ext>
            </a:extLst>
          </p:cNvPr>
          <p:cNvSpPr>
            <a:spLocks noGrp="1"/>
          </p:cNvSpPr>
          <p:nvPr>
            <p:ph type="dt" sz="half" idx="10"/>
          </p:nvPr>
        </p:nvSpPr>
        <p:spPr/>
        <p:txBody>
          <a:bodyPr/>
          <a:lstStyle/>
          <a:p>
            <a:fld id="{8C1B2804-2022-499F-AEBC-0A6FF3388BE2}" type="datetimeFigureOut">
              <a:rPr lang="en-GB" smtClean="0"/>
              <a:t>03/04/2020</a:t>
            </a:fld>
            <a:endParaRPr lang="en-GB"/>
          </a:p>
        </p:txBody>
      </p:sp>
      <p:sp>
        <p:nvSpPr>
          <p:cNvPr id="6" name="Footer Placeholder 5">
            <a:extLst>
              <a:ext uri="{FF2B5EF4-FFF2-40B4-BE49-F238E27FC236}">
                <a16:creationId xmlns:a16="http://schemas.microsoft.com/office/drawing/2014/main" id="{DD1D2141-4D98-4594-A074-B96040C2CD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111AAAB-D8AC-4254-8E04-D31385E213C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846297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E878FC-9573-4705-AAD7-77EEC76A28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086D3BC-331D-4BAE-8423-9769C843B1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10CBDD-5E47-415A-8076-50612360A9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B2804-2022-499F-AEBC-0A6FF3388BE2}" type="datetimeFigureOut">
              <a:rPr lang="en-GB" smtClean="0"/>
              <a:t>03/04/2020</a:t>
            </a:fld>
            <a:endParaRPr lang="en-GB"/>
          </a:p>
        </p:txBody>
      </p:sp>
      <p:sp>
        <p:nvSpPr>
          <p:cNvPr id="5" name="Footer Placeholder 4">
            <a:extLst>
              <a:ext uri="{FF2B5EF4-FFF2-40B4-BE49-F238E27FC236}">
                <a16:creationId xmlns:a16="http://schemas.microsoft.com/office/drawing/2014/main" id="{025D00AC-39A3-45E8-8AA0-F551116C96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4414DD2-6015-48ED-848E-AE15FA2D34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FF9AE1-45E4-4598-9D4D-71B7CF00AD8A}" type="slidenum">
              <a:rPr lang="en-GB" smtClean="0"/>
              <a:t>‹#›</a:t>
            </a:fld>
            <a:endParaRPr lang="en-GB"/>
          </a:p>
        </p:txBody>
      </p:sp>
    </p:spTree>
    <p:extLst>
      <p:ext uri="{BB962C8B-B14F-4D97-AF65-F5344CB8AC3E}">
        <p14:creationId xmlns:p14="http://schemas.microsoft.com/office/powerpoint/2010/main" val="60617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8" descr="GeoPerspLetters_logo_250.png">
            <a:extLst>
              <a:ext uri="{FF2B5EF4-FFF2-40B4-BE49-F238E27FC236}">
                <a16:creationId xmlns:a16="http://schemas.microsoft.com/office/drawing/2014/main" id="{43CDA8D4-EBD6-4957-A7BC-D25F0059240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5900" y="179388"/>
            <a:ext cx="2022475" cy="83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ZoneTexte 3">
            <a:extLst>
              <a:ext uri="{FF2B5EF4-FFF2-40B4-BE49-F238E27FC236}">
                <a16:creationId xmlns:a16="http://schemas.microsoft.com/office/drawing/2014/main" id="{6EAD7618-3F46-4AC7-9DF4-2F101F44696A}"/>
              </a:ext>
            </a:extLst>
          </p:cNvPr>
          <p:cNvSpPr txBox="1">
            <a:spLocks noChangeArrowheads="1"/>
          </p:cNvSpPr>
          <p:nvPr/>
        </p:nvSpPr>
        <p:spPr bwMode="auto">
          <a:xfrm>
            <a:off x="7797521" y="179388"/>
            <a:ext cx="4226508" cy="693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3000"/>
              </a:lnSpc>
              <a:spcAft>
                <a:spcPts val="888"/>
              </a:spcAft>
              <a:buClr>
                <a:srgbClr val="000000"/>
              </a:buClr>
              <a:buSzPct val="100000"/>
              <a:buFont typeface="Arial" panose="020B0604020202020204" pitchFamily="34" charset="0"/>
              <a:buChar char="•"/>
              <a:defRPr sz="2000">
                <a:solidFill>
                  <a:srgbClr val="000000"/>
                </a:solidFill>
                <a:latin typeface="Times New Roman" panose="02020603050405020304" pitchFamily="18" charset="0"/>
                <a:ea typeface="ＭＳ Ｐゴシック" panose="020B0600070205080204" pitchFamily="34" charset="-128"/>
                <a:cs typeface="msgothic"/>
              </a:defRPr>
            </a:lvl1pPr>
            <a:lvl2pPr marL="742950" indent="-285750">
              <a:lnSpc>
                <a:spcPct val="93000"/>
              </a:lnSpc>
              <a:spcAft>
                <a:spcPts val="1138"/>
              </a:spcAft>
              <a:buClr>
                <a:srgbClr val="000000"/>
              </a:buClr>
              <a:buSzPct val="75000"/>
              <a:buFont typeface="Symbol" panose="05050102010706020507" pitchFamily="18" charset="2"/>
              <a:buChar char=""/>
              <a:defRPr sz="2600">
                <a:solidFill>
                  <a:srgbClr val="000000"/>
                </a:solidFill>
                <a:latin typeface="Times New Roman" panose="02020603050405020304" pitchFamily="18" charset="0"/>
                <a:ea typeface="ＭＳ Ｐゴシック" panose="020B0600070205080204" pitchFamily="34" charset="-128"/>
                <a:cs typeface="msgothic"/>
              </a:defRPr>
            </a:lvl2pPr>
            <a:lvl3pPr marL="1143000" indent="-228600">
              <a:lnSpc>
                <a:spcPct val="93000"/>
              </a:lnSpc>
              <a:spcAft>
                <a:spcPts val="850"/>
              </a:spcAft>
              <a:buClr>
                <a:srgbClr val="000000"/>
              </a:buClr>
              <a:buSzPct val="45000"/>
              <a:buFont typeface="Wingdings" panose="05000000000000000000" pitchFamily="2" charset="2"/>
              <a:buChar char=""/>
              <a:defRPr sz="2400">
                <a:solidFill>
                  <a:srgbClr val="000000"/>
                </a:solidFill>
                <a:latin typeface="Times New Roman" panose="02020603050405020304" pitchFamily="18" charset="0"/>
                <a:ea typeface="ＭＳ Ｐゴシック" panose="020B0600070205080204" pitchFamily="34" charset="-128"/>
                <a:cs typeface="msgothic"/>
              </a:defRPr>
            </a:lvl3pPr>
            <a:lvl4pPr marL="1600200" indent="-228600">
              <a:lnSpc>
                <a:spcPct val="93000"/>
              </a:lnSpc>
              <a:spcAft>
                <a:spcPts val="575"/>
              </a:spcAft>
              <a:buClr>
                <a:srgbClr val="000000"/>
              </a:buClr>
              <a:buSzPct val="75000"/>
              <a:buFont typeface="Symbol" panose="05050102010706020507" pitchFamily="18"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4pPr>
            <a:lvl5pPr marL="2057400" indent="-228600">
              <a:lnSpc>
                <a:spcPct val="93000"/>
              </a:lnSpc>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5pPr>
            <a:lvl6pPr marL="25146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6pPr>
            <a:lvl7pPr marL="29718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7pPr>
            <a:lvl8pPr marL="34290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8pPr>
            <a:lvl9pPr marL="38862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lgn="r">
              <a:spcAft>
                <a:spcPct val="0"/>
              </a:spcAft>
              <a:buSzPct val="45000"/>
              <a:buNone/>
            </a:pPr>
            <a:r>
              <a:rPr lang="en-US" altLang="en-US" sz="1400" b="1" dirty="0">
                <a:solidFill>
                  <a:schemeClr val="tx1"/>
                </a:solidFill>
                <a:latin typeface="Arial" panose="020B0604020202020204" pitchFamily="34" charset="0"/>
                <a:cs typeface="Arial" panose="020B0604020202020204" pitchFamily="34" charset="0"/>
              </a:rPr>
              <a:t>Chen </a:t>
            </a:r>
            <a:r>
              <a:rPr lang="en-US" altLang="en-US" sz="1400" b="1" i="1" dirty="0">
                <a:solidFill>
                  <a:schemeClr val="tx1"/>
                </a:solidFill>
                <a:latin typeface="Arial" panose="020B0604020202020204" pitchFamily="34" charset="0"/>
                <a:cs typeface="Arial" panose="020B0604020202020204" pitchFamily="34" charset="0"/>
              </a:rPr>
              <a:t>et al</a:t>
            </a:r>
            <a:r>
              <a:rPr lang="en-US" altLang="en-US" sz="1400" b="1" dirty="0">
                <a:solidFill>
                  <a:schemeClr val="tx1"/>
                </a:solidFill>
                <a:latin typeface="Arial" panose="020B0604020202020204" pitchFamily="34" charset="0"/>
                <a:cs typeface="Arial" panose="020B0604020202020204" pitchFamily="34" charset="0"/>
              </a:rPr>
              <a:t>.</a:t>
            </a:r>
          </a:p>
          <a:p>
            <a:pPr algn="r">
              <a:spcAft>
                <a:spcPct val="0"/>
              </a:spcAft>
              <a:buSzPct val="45000"/>
              <a:buNone/>
            </a:pPr>
            <a:r>
              <a:rPr lang="en-US" altLang="en-US" sz="1400" b="1" dirty="0">
                <a:solidFill>
                  <a:schemeClr val="tx1"/>
                </a:solidFill>
                <a:latin typeface="Arial" panose="020B0604020202020204" pitchFamily="34" charset="0"/>
                <a:cs typeface="Arial" panose="020B0604020202020204" pitchFamily="34" charset="0"/>
              </a:rPr>
              <a:t>Forty-year pollution history of microplastics in the largest marginal sea of the western Pacific</a:t>
            </a:r>
          </a:p>
        </p:txBody>
      </p:sp>
      <p:sp>
        <p:nvSpPr>
          <p:cNvPr id="11" name="Text Box 4">
            <a:extLst>
              <a:ext uri="{FF2B5EF4-FFF2-40B4-BE49-F238E27FC236}">
                <a16:creationId xmlns:a16="http://schemas.microsoft.com/office/drawing/2014/main" id="{B1D637F6-4B43-4938-B9B5-C1D1F61E5A43}"/>
              </a:ext>
            </a:extLst>
          </p:cNvPr>
          <p:cNvSpPr txBox="1">
            <a:spLocks noChangeArrowheads="1"/>
          </p:cNvSpPr>
          <p:nvPr/>
        </p:nvSpPr>
        <p:spPr bwMode="auto">
          <a:xfrm>
            <a:off x="205852" y="6473628"/>
            <a:ext cx="730885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nSpc>
                <a:spcPct val="93000"/>
              </a:lnSpc>
              <a:spcAft>
                <a:spcPts val="888"/>
              </a:spcAft>
              <a:buClr>
                <a:srgbClr val="000000"/>
              </a:buClr>
              <a:buSzPct val="100000"/>
              <a:buFont typeface="Arial" panose="020B0604020202020204" pitchFamily="34" charset="0"/>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1pPr>
            <a:lvl2pPr marL="863600" indent="-287338">
              <a:lnSpc>
                <a:spcPct val="93000"/>
              </a:lnSpc>
              <a:spcAft>
                <a:spcPts val="1138"/>
              </a:spcAft>
              <a:buClr>
                <a:srgbClr val="000000"/>
              </a:buClr>
              <a:buSzPct val="75000"/>
              <a:buFont typeface="Symbol" panose="05050102010706020507" pitchFamily="18" charset="2"/>
              <a:buChar char=""/>
              <a:tabLst>
                <a:tab pos="723900" algn="l"/>
                <a:tab pos="1447800" algn="l"/>
                <a:tab pos="2171700" algn="l"/>
                <a:tab pos="2895600" algn="l"/>
                <a:tab pos="3619500" algn="l"/>
              </a:tabLst>
              <a:defRPr sz="2600">
                <a:solidFill>
                  <a:srgbClr val="000000"/>
                </a:solidFill>
                <a:latin typeface="Times New Roman" panose="02020603050405020304" pitchFamily="18" charset="0"/>
                <a:ea typeface="ＭＳ Ｐゴシック" panose="020B0600070205080204" pitchFamily="34" charset="-128"/>
                <a:cs typeface="msgothic"/>
              </a:defRPr>
            </a:lvl2pPr>
            <a:lvl3pPr marL="1295400">
              <a:lnSpc>
                <a:spcPct val="93000"/>
              </a:lnSpc>
              <a:spcAft>
                <a:spcPts val="850"/>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400">
                <a:solidFill>
                  <a:srgbClr val="000000"/>
                </a:solidFill>
                <a:latin typeface="Times New Roman" panose="02020603050405020304" pitchFamily="18" charset="0"/>
                <a:ea typeface="ＭＳ Ｐゴシック" panose="020B0600070205080204" pitchFamily="34" charset="-128"/>
                <a:cs typeface="msgothic"/>
              </a:defRPr>
            </a:lvl3pPr>
            <a:lvl4pPr marL="1727200">
              <a:lnSpc>
                <a:spcPct val="93000"/>
              </a:lnSpc>
              <a:spcAft>
                <a:spcPts val="575"/>
              </a:spcAft>
              <a:buClr>
                <a:srgbClr val="000000"/>
              </a:buClr>
              <a:buSzPct val="75000"/>
              <a:buFont typeface="Symbol" panose="05050102010706020507" pitchFamily="18"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4pPr>
            <a:lvl5pPr marL="2159000">
              <a:lnSpc>
                <a:spcPct val="93000"/>
              </a:lnSpc>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5pPr>
            <a:lvl6pPr marL="26162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6pPr>
            <a:lvl7pPr marL="30734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7pPr>
            <a:lvl8pPr marL="35306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8pPr>
            <a:lvl9pPr marL="39878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spcAft>
                <a:spcPct val="0"/>
              </a:spcAft>
              <a:buSzPct val="45000"/>
              <a:buNone/>
            </a:pPr>
            <a:r>
              <a:rPr lang="de-AT" altLang="en-US" sz="1200" b="1" dirty="0">
                <a:latin typeface="Arial" panose="020B0604020202020204" pitchFamily="34" charset="0"/>
              </a:rPr>
              <a:t>Chen </a:t>
            </a:r>
            <a:r>
              <a:rPr lang="de-AT" altLang="en-US" sz="1200" b="1" i="1" dirty="0">
                <a:latin typeface="Arial" panose="020B0604020202020204" pitchFamily="34" charset="0"/>
              </a:rPr>
              <a:t>et al. </a:t>
            </a:r>
            <a:r>
              <a:rPr lang="tr-TR" altLang="en-US" sz="1200" b="1" dirty="0">
                <a:latin typeface="Arial" panose="020B0604020202020204" pitchFamily="34" charset="0"/>
              </a:rPr>
              <a:t>(20</a:t>
            </a:r>
            <a:r>
              <a:rPr lang="fr-FR" altLang="en-US" sz="1200" b="1" dirty="0">
                <a:latin typeface="Arial" panose="020B0604020202020204" pitchFamily="34" charset="0"/>
              </a:rPr>
              <a:t>20)</a:t>
            </a:r>
            <a:r>
              <a:rPr lang="tr-TR" altLang="en-US" sz="1200" b="1" dirty="0">
                <a:latin typeface="Arial" panose="020B0604020202020204" pitchFamily="34" charset="0"/>
              </a:rPr>
              <a:t> </a:t>
            </a:r>
            <a:r>
              <a:rPr lang="tr-TR" altLang="en-US" sz="1200" b="1" i="1" dirty="0">
                <a:latin typeface="Arial" panose="020B0604020202020204" pitchFamily="34" charset="0"/>
              </a:rPr>
              <a:t>Geochem. Persp. Let. </a:t>
            </a:r>
            <a:r>
              <a:rPr lang="fr-FR" altLang="en-US" sz="1200" b="1" dirty="0">
                <a:latin typeface="Arial" panose="020B0604020202020204" pitchFamily="34" charset="0"/>
              </a:rPr>
              <a:t>13</a:t>
            </a:r>
            <a:r>
              <a:rPr lang="tr-TR" altLang="en-US" sz="1200" b="1" dirty="0">
                <a:latin typeface="Arial" panose="020B0604020202020204" pitchFamily="34" charset="0"/>
              </a:rPr>
              <a:t>, </a:t>
            </a:r>
            <a:r>
              <a:rPr lang="fr-FR" altLang="en-US" sz="1200" b="1" dirty="0">
                <a:latin typeface="Arial" panose="020B0604020202020204" pitchFamily="34" charset="0"/>
              </a:rPr>
              <a:t>42-47 </a:t>
            </a:r>
            <a:r>
              <a:rPr lang="tr-TR" altLang="en-US" sz="1200" b="1" dirty="0">
                <a:latin typeface="Arial" panose="020B0604020202020204" pitchFamily="34" charset="0"/>
              </a:rPr>
              <a:t>| doi: 10.7185/geochemlet.</a:t>
            </a:r>
            <a:r>
              <a:rPr lang="fr-FR" altLang="en-US" sz="1200" b="1" dirty="0">
                <a:latin typeface="Arial" panose="020B0604020202020204" pitchFamily="34" charset="0"/>
              </a:rPr>
              <a:t>2012</a:t>
            </a:r>
            <a:endParaRPr lang="en-GB" altLang="en-US" sz="1200" b="1" dirty="0">
              <a:latin typeface="Arial" panose="020B0604020202020204" pitchFamily="34" charset="0"/>
            </a:endParaRPr>
          </a:p>
        </p:txBody>
      </p:sp>
      <p:sp>
        <p:nvSpPr>
          <p:cNvPr id="12" name="Text Box 5">
            <a:extLst>
              <a:ext uri="{FF2B5EF4-FFF2-40B4-BE49-F238E27FC236}">
                <a16:creationId xmlns:a16="http://schemas.microsoft.com/office/drawing/2014/main" id="{00A0C749-5157-4628-A3FB-7AAE3B8CF560}"/>
              </a:ext>
            </a:extLst>
          </p:cNvPr>
          <p:cNvSpPr txBox="1">
            <a:spLocks noChangeArrowheads="1"/>
          </p:cNvSpPr>
          <p:nvPr/>
        </p:nvSpPr>
        <p:spPr bwMode="auto">
          <a:xfrm>
            <a:off x="8814218" y="6260109"/>
            <a:ext cx="320981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85725" indent="-85725">
              <a:lnSpc>
                <a:spcPct val="93000"/>
              </a:lnSpc>
              <a:spcAft>
                <a:spcPts val="888"/>
              </a:spcAft>
              <a:buClr>
                <a:srgbClr val="000000"/>
              </a:buClr>
              <a:buSzPct val="100000"/>
              <a:buFont typeface="Arial" panose="020B0604020202020204" pitchFamily="34" charset="0"/>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1pPr>
            <a:lvl2pPr marL="742950" indent="-285750">
              <a:lnSpc>
                <a:spcPct val="93000"/>
              </a:lnSpc>
              <a:spcAft>
                <a:spcPts val="1138"/>
              </a:spcAft>
              <a:buClr>
                <a:srgbClr val="000000"/>
              </a:buClr>
              <a:buSzPct val="75000"/>
              <a:buFont typeface="Symbol" panose="05050102010706020507" pitchFamily="18" charset="2"/>
              <a:buChar char=""/>
              <a:tabLst>
                <a:tab pos="723900" algn="l"/>
                <a:tab pos="1447800" algn="l"/>
                <a:tab pos="2171700" algn="l"/>
                <a:tab pos="2895600" algn="l"/>
                <a:tab pos="3619500" algn="l"/>
                <a:tab pos="4343400" algn="l"/>
                <a:tab pos="5067300" algn="l"/>
              </a:tabLst>
              <a:defRPr sz="2600">
                <a:solidFill>
                  <a:srgbClr val="000000"/>
                </a:solidFill>
                <a:latin typeface="Times New Roman" panose="02020603050405020304" pitchFamily="18" charset="0"/>
                <a:ea typeface="ＭＳ Ｐゴシック" panose="020B0600070205080204" pitchFamily="34" charset="-128"/>
                <a:cs typeface="msgothic"/>
              </a:defRPr>
            </a:lvl2pPr>
            <a:lvl3pPr marL="1143000" indent="-228600">
              <a:lnSpc>
                <a:spcPct val="93000"/>
              </a:lnSpc>
              <a:spcAft>
                <a:spcPts val="850"/>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400">
                <a:solidFill>
                  <a:srgbClr val="000000"/>
                </a:solidFill>
                <a:latin typeface="Times New Roman" panose="02020603050405020304" pitchFamily="18" charset="0"/>
                <a:ea typeface="ＭＳ Ｐゴシック" panose="020B0600070205080204" pitchFamily="34" charset="-128"/>
                <a:cs typeface="msgothic"/>
              </a:defRPr>
            </a:lvl3pPr>
            <a:lvl4pPr marL="1600200" indent="-228600">
              <a:lnSpc>
                <a:spcPct val="93000"/>
              </a:lnSpc>
              <a:spcAft>
                <a:spcPts val="575"/>
              </a:spcAft>
              <a:buClr>
                <a:srgbClr val="000000"/>
              </a:buClr>
              <a:buSzPct val="75000"/>
              <a:buFont typeface="Symbol" panose="05050102010706020507" pitchFamily="18"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4pPr>
            <a:lvl5pPr marL="2057400" indent="-228600">
              <a:lnSpc>
                <a:spcPct val="93000"/>
              </a:lnSpc>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5pPr>
            <a:lvl6pPr marL="25146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6pPr>
            <a:lvl7pPr marL="29718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7pPr>
            <a:lvl8pPr marL="34290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8pPr>
            <a:lvl9pPr marL="38862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lgn="just" eaLnBrk="1">
              <a:spcAft>
                <a:spcPct val="0"/>
              </a:spcAft>
              <a:buSzPct val="45000"/>
              <a:buFont typeface="Wingdings" panose="05000000000000000000" pitchFamily="2" charset="2"/>
              <a:buNone/>
            </a:pPr>
            <a:r>
              <a:rPr lang="en-GB" altLang="en-US" sz="1000" dirty="0">
                <a:latin typeface="Arial" panose="020B0604020202020204" pitchFamily="34" charset="0"/>
              </a:rPr>
              <a:t>© 2020 The Authors</a:t>
            </a:r>
          </a:p>
          <a:p>
            <a:pPr eaLnBrk="1">
              <a:spcAft>
                <a:spcPct val="0"/>
              </a:spcAft>
              <a:buSzPct val="45000"/>
              <a:buFont typeface="Wingdings" panose="05000000000000000000" pitchFamily="2" charset="2"/>
              <a:buNone/>
            </a:pPr>
            <a:r>
              <a:rPr lang="en-GB" altLang="en-US" sz="1000" dirty="0">
                <a:latin typeface="Arial" panose="020B0604020202020204" pitchFamily="34" charset="0"/>
              </a:rPr>
              <a:t>Published by the European Association of Geochemistry</a:t>
            </a:r>
          </a:p>
          <a:p>
            <a:pPr eaLnBrk="1">
              <a:spcAft>
                <a:spcPct val="0"/>
              </a:spcAft>
              <a:buSzPct val="45000"/>
              <a:buFont typeface="Wingdings" panose="05000000000000000000" pitchFamily="2" charset="2"/>
              <a:buNone/>
            </a:pPr>
            <a:r>
              <a:rPr lang="fr-FR" altLang="en-US" sz="1000" dirty="0">
                <a:latin typeface="Arial" panose="020B0604020202020204" pitchFamily="34" charset="0"/>
              </a:rPr>
              <a:t>u</a:t>
            </a:r>
            <a:r>
              <a:rPr lang="en-GB" altLang="en-US" sz="1000" dirty="0" err="1">
                <a:latin typeface="Arial" panose="020B0604020202020204" pitchFamily="34" charset="0"/>
              </a:rPr>
              <a:t>nder</a:t>
            </a:r>
            <a:r>
              <a:rPr lang="en-GB" altLang="en-US" sz="1000" dirty="0">
                <a:latin typeface="Arial" panose="020B0604020202020204" pitchFamily="34" charset="0"/>
              </a:rPr>
              <a:t> Creative Commons License CC BY-NC-ND.</a:t>
            </a:r>
          </a:p>
        </p:txBody>
      </p:sp>
      <p:sp>
        <p:nvSpPr>
          <p:cNvPr id="15" name="Rectangle 14">
            <a:extLst>
              <a:ext uri="{FF2B5EF4-FFF2-40B4-BE49-F238E27FC236}">
                <a16:creationId xmlns:a16="http://schemas.microsoft.com/office/drawing/2014/main" id="{05D4F318-9649-4DF1-9E5F-E27D37E6A5EB}"/>
              </a:ext>
            </a:extLst>
          </p:cNvPr>
          <p:cNvSpPr/>
          <p:nvPr/>
        </p:nvSpPr>
        <p:spPr>
          <a:xfrm>
            <a:off x="8681775" y="2282532"/>
            <a:ext cx="3342253" cy="2292935"/>
          </a:xfrm>
          <a:prstGeom prst="rect">
            <a:avLst/>
          </a:prstGeom>
        </p:spPr>
        <p:txBody>
          <a:bodyPr wrap="square">
            <a:spAutoFit/>
          </a:bodyPr>
          <a:lstStyle/>
          <a:p>
            <a:r>
              <a:rPr lang="en-GB" sz="1100" b="1" dirty="0"/>
              <a:t>Figure 3</a:t>
            </a:r>
            <a:r>
              <a:rPr lang="en-GB" sz="1100" dirty="0"/>
              <a:t> Contour maps of microplastic abundance (pieces/kg) in the sediments of the northern SCS. </a:t>
            </a:r>
            <a:r>
              <a:rPr lang="en-GB" sz="1100" b="1" dirty="0"/>
              <a:t>(a)</a:t>
            </a:r>
            <a:r>
              <a:rPr lang="en-GB" sz="1100" dirty="0"/>
              <a:t> The sample location of the study area (details in Table S-1). </a:t>
            </a:r>
            <a:r>
              <a:rPr lang="en-GB" sz="1100" b="1" dirty="0"/>
              <a:t>(b)</a:t>
            </a:r>
            <a:r>
              <a:rPr lang="en-GB" sz="1100" dirty="0"/>
              <a:t> Microplastic abundance in 1980-1992. </a:t>
            </a:r>
            <a:r>
              <a:rPr lang="en-GB" sz="1100" b="1" dirty="0"/>
              <a:t>(c) </a:t>
            </a:r>
            <a:r>
              <a:rPr lang="en-GB" sz="1100" dirty="0"/>
              <a:t>Microplastic abundance in 1992-2005. (d) </a:t>
            </a:r>
            <a:r>
              <a:rPr lang="en-GB" sz="1100"/>
              <a:t>Microplastic abundance </a:t>
            </a:r>
            <a:r>
              <a:rPr lang="en-GB" sz="1100" dirty="0"/>
              <a:t>in 2005-2018. The red rectangle in </a:t>
            </a:r>
            <a:r>
              <a:rPr lang="en-GB" sz="1100" b="1" dirty="0"/>
              <a:t>(a)</a:t>
            </a:r>
            <a:r>
              <a:rPr lang="en-GB" sz="1100" dirty="0"/>
              <a:t> shows the position of a large dump of plastics found by Peng </a:t>
            </a:r>
            <a:r>
              <a:rPr lang="en-GB" sz="1100" i="1" dirty="0"/>
              <a:t>et al</a:t>
            </a:r>
            <a:r>
              <a:rPr lang="en-GB" sz="1100" dirty="0"/>
              <a:t>. (2019). The black arrows indicate the </a:t>
            </a:r>
            <a:r>
              <a:rPr lang="en-GB" sz="1100" dirty="0" err="1"/>
              <a:t>Yuedong</a:t>
            </a:r>
            <a:r>
              <a:rPr lang="en-GB" sz="1100" dirty="0"/>
              <a:t> coastal current, while red arrows are for winter surface circulation pathways of the northern SCS that may potentially influence the transportation of microplastics in the water column of the continental shelf (Fang </a:t>
            </a:r>
            <a:r>
              <a:rPr lang="en-GB" sz="1100" i="1" dirty="0"/>
              <a:t>et al</a:t>
            </a:r>
            <a:r>
              <a:rPr lang="en-GB" sz="1100" dirty="0"/>
              <a:t>., 1998).</a:t>
            </a:r>
          </a:p>
        </p:txBody>
      </p:sp>
      <p:pic>
        <p:nvPicPr>
          <p:cNvPr id="10" name="Picture 9" descr="A close up of a map&#10;&#10;Description automatically generated">
            <a:extLst>
              <a:ext uri="{FF2B5EF4-FFF2-40B4-BE49-F238E27FC236}">
                <a16:creationId xmlns:a16="http://schemas.microsoft.com/office/drawing/2014/main" id="{BE02E148-A904-4033-9310-8DCF56BE722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2198" y="1001088"/>
            <a:ext cx="5275323" cy="5153991"/>
          </a:xfrm>
          <a:prstGeom prst="rect">
            <a:avLst/>
          </a:prstGeom>
        </p:spPr>
      </p:pic>
    </p:spTree>
    <p:extLst>
      <p:ext uri="{BB962C8B-B14F-4D97-AF65-F5344CB8AC3E}">
        <p14:creationId xmlns:p14="http://schemas.microsoft.com/office/powerpoint/2010/main" val="28636857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1131</TotalTime>
  <Words>323</Words>
  <Application>Microsoft Office PowerPoint</Application>
  <PresentationFormat>Widescreen</PresentationFormat>
  <Paragraphs>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Marie-Aude Hulshoff</dc:creator>
  <cp:lastModifiedBy>Alice Williams</cp:lastModifiedBy>
  <cp:revision>147</cp:revision>
  <dcterms:created xsi:type="dcterms:W3CDTF">2017-09-25T10:29:42Z</dcterms:created>
  <dcterms:modified xsi:type="dcterms:W3CDTF">2020-04-03T10:03:54Z</dcterms:modified>
</cp:coreProperties>
</file>