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318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6477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8636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0795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68" autoAdjust="0"/>
  </p:normalViewPr>
  <p:slideViewPr>
    <p:cSldViewPr>
      <p:cViewPr varScale="1">
        <p:scale>
          <a:sx n="54" d="100"/>
          <a:sy n="54" d="100"/>
        </p:scale>
        <p:origin x="-166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42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095549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fr-F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"/>
              <p:cNvSpPr>
                <a:spLocks noGrp="1" noChangeArrowheads="1"/>
              </p:cNvSpPr>
              <p:nvPr>
                <p:ph type="body"/>
              </p:nvPr>
            </p:nvSpPr>
            <p:spPr>
              <a:xfrm>
                <a:off x="1185863" y="4787900"/>
                <a:ext cx="5407025" cy="3825875"/>
              </a:xfrm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lang="en-US" sz="1200" b="1" kern="1200" dirty="0" smtClean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Figure 1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Nitrogen partition coefficients between liquid Fe-rich metal and silicate melt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). The published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data (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Kadik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2011, 2013;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Roskosz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2013) are plotted for comparison.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is a function of oxygen fugacity, regardless of pressure or temperature. The slope of the trend line is moderately lower than 0.75 expected based on Eq. 1, which could be due to a small fraction of nitrogen present as N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2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in the silicate melt. Errors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</m:ctrlPr>
                      </m:sSubSupPr>
                      <m:e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𝐷</m:t>
                        </m:r>
                      </m:e>
                      <m: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𝑁</m:t>
                        </m:r>
                      </m:sub>
                      <m:sup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𝑚𝑒𝑡𝑎𝑙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/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ＭＳ Ｐゴシック" charset="0"/>
                            <a:cs typeface="ＭＳ Ｐゴシック" charset="0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in this study are at 95 % confidence interval.</a:t>
                </a:r>
                <a:endParaRPr lang="de-AT" sz="1200" kern="1200"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  <a:p>
                <a:pPr>
                  <a:buFont typeface="Arial" pitchFamily="34" charset="0"/>
                  <a:buNone/>
                  <a:defRPr/>
                </a:pPr>
                <a:endParaRPr lang="de-AT" altLang="de-DE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 Box 2"/>
              <p:cNvSpPr>
                <a:spLocks noGrp="1" noChangeArrowheads="1"/>
              </p:cNvSpPr>
              <p:nvPr>
                <p:ph type="body"/>
              </p:nvPr>
            </p:nvSpPr>
            <p:spPr>
              <a:xfrm>
                <a:off x="1185863" y="4787900"/>
                <a:ext cx="5407025" cy="3825875"/>
              </a:xfr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lang="en-US" sz="1200" b="1" kern="1200" dirty="0" smtClean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Figure 1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Nitrogen partition coefficients between liquid Fe-rich metal and silicate melt 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). The published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data (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Kadik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2011, 2013; 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Roskosz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</a:t>
                </a:r>
                <a:r>
                  <a:rPr lang="en-US" sz="1200" i="1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et al.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, 2013) are plotted for comparison.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is a function of oxygen fugacity, regardless of pressure or temperature. The slope of the trend line is moderately lower than 0.75 expected based on Eq. 1, which could be due to a small fraction of nitrogen present as N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2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in the silicate melt. Errors of 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𝐷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_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𝑁^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𝑚𝑒𝑡𝑎𝑙/𝑠𝑖𝑙𝑖𝑐𝑎𝑡𝑒</a:t>
                </a:r>
                <a:r>
                  <a:rPr lang="de-AT" sz="1200" i="0" kern="120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)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 charset="0"/>
                    <a:ea typeface="ＭＳ Ｐゴシック" charset="0"/>
                    <a:cs typeface="ＭＳ Ｐゴシック" charset="0"/>
                  </a:rPr>
                  <a:t> in this study are at 95 % confidence interval.</a:t>
                </a:r>
                <a:endParaRPr lang="de-AT" sz="1200" kern="1200"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  <a:p>
                <a:pPr>
                  <a:buFont typeface="Arial" pitchFamily="34" charset="0"/>
                  <a:buNone/>
                  <a:defRPr/>
                </a:pPr>
                <a:endParaRPr lang="de-AT" altLang="de-DE" dirty="0">
                  <a:latin typeface="Arial" pitchFamily="34" charset="0"/>
                  <a:cs typeface="Arial" pitchFamily="34" charset="0"/>
                </a:endParaRPr>
              </a:p>
            </p:txBody>
          </p:sp>
        </mc:Fallback>
      </mc:AlternateContent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51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4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6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0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0091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4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08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6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2907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422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5pPr>
      <a:lvl6pPr marL="1536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6pPr>
      <a:lvl7pPr marL="19939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7pPr>
      <a:lvl8pPr marL="24511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8pPr>
      <a:lvl9pPr marL="29083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9pPr>
    </p:titleStyle>
    <p:bodyStyle>
      <a:lvl1pPr marL="431800" indent="-323850" algn="l" defTabSz="457200" rtl="0" eaLnBrk="0" fontAlgn="base" hangingPunct="0">
        <a:lnSpc>
          <a:spcPct val="93000"/>
        </a:lnSpc>
        <a:spcBef>
          <a:spcPct val="0"/>
        </a:spcBef>
        <a:spcAft>
          <a:spcPts val="8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44463" y="7304088"/>
            <a:ext cx="6480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200" b="1" dirty="0">
                <a:latin typeface="Arial" pitchFamily="34" charset="0"/>
              </a:rPr>
              <a:t>Li </a:t>
            </a:r>
            <a:r>
              <a:rPr lang="fr-FR" altLang="en-US" sz="1200" b="1" i="1" dirty="0">
                <a:latin typeface="Arial" pitchFamily="34" charset="0"/>
              </a:rPr>
              <a:t>et al. </a:t>
            </a:r>
            <a:r>
              <a:rPr lang="tr-TR" altLang="en-US" sz="1200" b="1" dirty="0">
                <a:latin typeface="Arial" pitchFamily="34" charset="0"/>
              </a:rPr>
              <a:t>(201</a:t>
            </a:r>
            <a:r>
              <a:rPr lang="fr-FR" altLang="en-US" sz="1200" b="1" dirty="0">
                <a:latin typeface="Arial" pitchFamily="34" charset="0"/>
              </a:rPr>
              <a:t>6)</a:t>
            </a:r>
            <a:r>
              <a:rPr lang="tr-TR" altLang="en-US" sz="1200" b="1" dirty="0">
                <a:latin typeface="Arial" pitchFamily="34" charset="0"/>
              </a:rPr>
              <a:t> </a:t>
            </a:r>
            <a:r>
              <a:rPr lang="tr-TR" altLang="en-US" sz="1200" b="1" i="1" dirty="0">
                <a:latin typeface="Arial" pitchFamily="34" charset="0"/>
              </a:rPr>
              <a:t>Geochem. Persp. Let. </a:t>
            </a:r>
            <a:r>
              <a:rPr lang="fr-FR" altLang="en-US" sz="1200" b="1" dirty="0">
                <a:latin typeface="Arial" pitchFamily="34" charset="0"/>
              </a:rPr>
              <a:t>2</a:t>
            </a:r>
            <a:r>
              <a:rPr lang="tr-TR" altLang="en-US" sz="1200" b="1" dirty="0">
                <a:latin typeface="Arial" pitchFamily="34" charset="0"/>
              </a:rPr>
              <a:t>, </a:t>
            </a:r>
            <a:r>
              <a:rPr lang="fr-FR" altLang="en-US" sz="1200" b="1" dirty="0" smtClean="0">
                <a:latin typeface="Arial" pitchFamily="34" charset="0"/>
              </a:rPr>
              <a:t>138</a:t>
            </a:r>
            <a:r>
              <a:rPr lang="fr-FR" altLang="en-US" sz="1200" b="1" dirty="0" smtClean="0">
                <a:latin typeface="Arial" pitchFamily="34" charset="0"/>
              </a:rPr>
              <a:t>-147</a:t>
            </a:r>
            <a:r>
              <a:rPr lang="tr-TR" altLang="en-US" sz="1200" b="1" dirty="0" smtClean="0">
                <a:latin typeface="Arial" pitchFamily="34" charset="0"/>
              </a:rPr>
              <a:t> </a:t>
            </a:r>
            <a:r>
              <a:rPr lang="tr-TR" altLang="en-US" sz="1200" b="1" dirty="0">
                <a:latin typeface="Arial" pitchFamily="34" charset="0"/>
              </a:rPr>
              <a:t>| doi: 10.7185/geochemlet.1</a:t>
            </a:r>
            <a:r>
              <a:rPr lang="fr-FR" altLang="en-US" sz="1200" b="1" dirty="0">
                <a:latin typeface="Arial" pitchFamily="34" charset="0"/>
              </a:rPr>
              <a:t>614</a:t>
            </a:r>
            <a:endParaRPr lang="en-GB" altLang="en-US" sz="1200" b="1" dirty="0">
              <a:latin typeface="Arial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7237413" y="7326313"/>
            <a:ext cx="2771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GB" altLang="en-US" sz="1000">
                <a:latin typeface="Arial" pitchFamily="34" charset="0"/>
              </a:rPr>
              <a:t>© 2016 European Association of Geochemistry</a:t>
            </a:r>
          </a:p>
        </p:txBody>
      </p:sp>
      <p:pic>
        <p:nvPicPr>
          <p:cNvPr id="2052" name="Image 8" descr="GeoPerspLetters_logo_2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ZoneTexte 3"/>
          <p:cNvSpPr txBox="1">
            <a:spLocks noChangeArrowheads="1"/>
          </p:cNvSpPr>
          <p:nvPr/>
        </p:nvSpPr>
        <p:spPr bwMode="auto">
          <a:xfrm>
            <a:off x="5184775" y="250825"/>
            <a:ext cx="47513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 </a:t>
            </a:r>
            <a:r>
              <a:rPr lang="fr-FR" altLang="en-US" sz="1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al. </a:t>
            </a:r>
          </a:p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US" altLang="de-DE" sz="1400" b="1">
                <a:latin typeface="Arial" pitchFamily="34" charset="0"/>
                <a:cs typeface="Arial" pitchFamily="34" charset="0"/>
              </a:rPr>
              <a:t>Nitrogen isotope fractionation during terrestrial core-mantle separation</a:t>
            </a:r>
            <a:endParaRPr lang="en-US" altLang="en-US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104900"/>
            <a:ext cx="6789738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55" name="Textfeld 1"/>
              <p:cNvSpPr txBox="1">
                <a:spLocks noChangeArrowheads="1"/>
              </p:cNvSpPr>
              <p:nvPr/>
            </p:nvSpPr>
            <p:spPr bwMode="auto">
              <a:xfrm>
                <a:off x="7021513" y="3059757"/>
                <a:ext cx="2914650" cy="3021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200" b="1" dirty="0"/>
                  <a:t>Figure 1</a:t>
                </a:r>
                <a:r>
                  <a:rPr lang="en-US" sz="1200" dirty="0"/>
                  <a:t> Nitrogen partition coefficients between liquid Fe-rich metal and silicate melt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𝑁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𝑚𝑒𝑡𝑎𝑙</m:t>
                        </m:r>
                        <m:r>
                          <a:rPr lang="en-US" sz="1200" i="1">
                            <a:latin typeface="Cambria Math"/>
                          </a:rPr>
                          <m:t>/</m:t>
                        </m:r>
                        <m:r>
                          <a:rPr lang="en-US" sz="1200" i="1">
                            <a:latin typeface="Cambria Math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). The published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𝑁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𝑚𝑒𝑡𝑎𝑙</m:t>
                        </m:r>
                        <m:r>
                          <a:rPr lang="en-US" sz="1200" i="1">
                            <a:latin typeface="Cambria Math"/>
                          </a:rPr>
                          <m:t>/</m:t>
                        </m:r>
                        <m:r>
                          <a:rPr lang="en-US" sz="1200" i="1">
                            <a:latin typeface="Cambria Math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 data (</a:t>
                </a:r>
                <a:r>
                  <a:rPr lang="en-US" sz="1200" dirty="0" err="1"/>
                  <a:t>Kadik</a:t>
                </a:r>
                <a:r>
                  <a:rPr lang="en-US" sz="1200" dirty="0"/>
                  <a:t> </a:t>
                </a:r>
                <a:r>
                  <a:rPr lang="en-US" sz="1200" i="1" dirty="0"/>
                  <a:t>et al.</a:t>
                </a:r>
                <a:r>
                  <a:rPr lang="en-US" sz="1200" dirty="0"/>
                  <a:t>, 2011, 2013; </a:t>
                </a:r>
                <a:r>
                  <a:rPr lang="en-US" sz="1200" dirty="0" err="1"/>
                  <a:t>Roskosz</a:t>
                </a:r>
                <a:r>
                  <a:rPr lang="en-US" sz="1200" dirty="0"/>
                  <a:t> </a:t>
                </a:r>
                <a:r>
                  <a:rPr lang="en-US" sz="1200" i="1" dirty="0"/>
                  <a:t>et al.</a:t>
                </a:r>
                <a:r>
                  <a:rPr lang="en-US" sz="1200" dirty="0"/>
                  <a:t>, 2013) are plotted for comparison.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𝑁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𝑚𝑒𝑡𝑎𝑙</m:t>
                        </m:r>
                        <m:r>
                          <a:rPr lang="en-US" sz="1200" i="1">
                            <a:latin typeface="Cambria Math"/>
                          </a:rPr>
                          <m:t>/</m:t>
                        </m:r>
                        <m:r>
                          <a:rPr lang="en-US" sz="1200" i="1">
                            <a:latin typeface="Cambria Math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 is a function of oxygen fugacity, regardless of pressure or temperature. The slope of the trend line is moderately lower than 0.75 expected based on Eq. 1, which could be due to a small fraction of nitrogen present as N</a:t>
                </a:r>
                <a:r>
                  <a:rPr lang="en-US" sz="1200" baseline="-25000" dirty="0"/>
                  <a:t>2</a:t>
                </a:r>
                <a:r>
                  <a:rPr lang="en-US" sz="1200" dirty="0"/>
                  <a:t> in the silicate melt. Errors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AT" sz="1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𝑁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𝑚𝑒𝑡𝑎𝑙</m:t>
                        </m:r>
                        <m:r>
                          <a:rPr lang="en-US" sz="1200" i="1">
                            <a:latin typeface="Cambria Math"/>
                          </a:rPr>
                          <m:t>/</m:t>
                        </m:r>
                        <m:r>
                          <a:rPr lang="en-US" sz="1200" i="1">
                            <a:latin typeface="Cambria Math"/>
                          </a:rPr>
                          <m:t>𝑠𝑖𝑙𝑖𝑐𝑎𝑡𝑒</m:t>
                        </m:r>
                      </m:sup>
                    </m:sSubSup>
                  </m:oMath>
                </a14:m>
                <a:r>
                  <a:rPr lang="en-US" sz="1200" dirty="0"/>
                  <a:t> in this study are at 95 % confidence interval.</a:t>
                </a:r>
                <a:endParaRPr lang="de-AT" sz="1200" dirty="0"/>
              </a:p>
              <a:p>
                <a:endParaRPr lang="de-AT" altLang="de-DE" dirty="0"/>
              </a:p>
            </p:txBody>
          </p:sp>
        </mc:Choice>
        <mc:Fallback xmlns="">
          <p:sp>
            <p:nvSpPr>
              <p:cNvPr id="2055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1513" y="3059757"/>
                <a:ext cx="2914650" cy="3021083"/>
              </a:xfrm>
              <a:prstGeom prst="rect">
                <a:avLst/>
              </a:prstGeom>
              <a:blipFill rotWithShape="1">
                <a:blip r:embed="rId5"/>
                <a:stretch>
                  <a:fillRect l="-209" r="-10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ＭＳ Ｐゴシック"/>
        <a:cs typeface="msgothic"/>
      </a:majorFont>
      <a:minorFont>
        <a:latin typeface="Times New Roman"/>
        <a:ea typeface="ＭＳ Ｐゴシック"/>
        <a:cs typeface="ms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Thème 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Marie-Aude Hulshoff</dc:creator>
  <cp:lastModifiedBy>Dagmar Henner</cp:lastModifiedBy>
  <cp:revision>57</cp:revision>
  <dcterms:modified xsi:type="dcterms:W3CDTF">2016-04-15T09:23:23Z</dcterms:modified>
</cp:coreProperties>
</file>