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64" d="100"/>
          <a:sy n="64" d="100"/>
        </p:scale>
        <p:origin x="900" y="66"/>
      </p:cViewPr>
      <p:guideLst/>
    </p:cSldViewPr>
  </p:slideViewPr>
  <p:notesTextViewPr>
    <p:cViewPr>
      <p:scale>
        <a:sx n="1" d="1"/>
        <a:sy n="1" d="1"/>
      </p:scale>
      <p:origin x="0" y="-24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31/10/2017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 (</a:t>
            </a:r>
            <a:r>
              <a:rPr lang="en-US" sz="1200" b="1" kern="1200" dirty="0" err="1">
                <a:solidFill>
                  <a:schemeClr val="tx1"/>
                </a:solidFill>
                <a:effectLst/>
                <a:latin typeface="+mn-lt"/>
                <a:ea typeface="+mn-ea"/>
                <a:cs typeface="+mn-cs"/>
              </a:rPr>
              <a:t>a,b</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Strontium-osmium,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c,d</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Nd-Os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e,f</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Sr-</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isotopic variations for Deccan basalts plotted with a Réunion end member, crustal (LCC: lower continental crust, UCC: upper continental crust) and lithospheric </a:t>
            </a:r>
            <a:r>
              <a:rPr lang="en-US" sz="1200" kern="1200" dirty="0" err="1">
                <a:solidFill>
                  <a:schemeClr val="tx1"/>
                </a:solidFill>
                <a:effectLst/>
                <a:latin typeface="+mn-lt"/>
                <a:ea typeface="+mn-ea"/>
                <a:cs typeface="+mn-cs"/>
              </a:rPr>
              <a:t>assimilants</a:t>
            </a:r>
            <a:r>
              <a:rPr lang="en-US" sz="1200" kern="1200" dirty="0">
                <a:solidFill>
                  <a:schemeClr val="tx1"/>
                </a:solidFill>
                <a:effectLst/>
                <a:latin typeface="+mn-lt"/>
                <a:ea typeface="+mn-ea"/>
                <a:cs typeface="+mn-cs"/>
              </a:rPr>
              <a:t> as in Figure 2. Small ‘x’ marks denote 10 % mass intervals of mixing unless otherwise marked. In (</a:t>
            </a:r>
            <a:r>
              <a:rPr lang="en-US" sz="1200" b="1" kern="1200" dirty="0" err="1">
                <a:solidFill>
                  <a:schemeClr val="tx1"/>
                </a:solidFill>
                <a:effectLst/>
                <a:latin typeface="+mn-lt"/>
                <a:ea typeface="+mn-ea"/>
                <a:cs typeface="+mn-cs"/>
              </a:rPr>
              <a:t>e,f</a:t>
            </a:r>
            <a:r>
              <a:rPr lang="en-US" sz="1200" kern="1200" dirty="0">
                <a:solidFill>
                  <a:schemeClr val="tx1"/>
                </a:solidFill>
                <a:effectLst/>
                <a:latin typeface="+mn-lt"/>
                <a:ea typeface="+mn-ea"/>
                <a:cs typeface="+mn-cs"/>
              </a:rPr>
              <a:t>), a secondary mixing curve between a 20 % Réunion-80 % lower continental crust end member and an upper continental crust end member is shown to illustrate the effects of two stage crustal assimilation. For clarity, not all possible mixing arrays or end member compositions are shown in every panel. Model end members are given in Table S-4.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31/10/2017</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31/10/2017</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8169639" y="179388"/>
            <a:ext cx="3854387"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de-AT" altLang="en-US" sz="1400" b="1" dirty="0">
                <a:latin typeface="Arial" panose="020B0604020202020204" pitchFamily="34" charset="0"/>
              </a:rPr>
              <a:t>Peters and Day</a:t>
            </a:r>
            <a:endParaRPr lang="en-US" altLang="en-US" sz="1400" b="1" dirty="0">
              <a:solidFill>
                <a:schemeClr val="tx1"/>
              </a:solidFill>
              <a:latin typeface="Arial" panose="020B0604020202020204" pitchFamily="34" charset="0"/>
              <a:cs typeface="Arial" panose="020B0604020202020204" pitchFamily="34" charset="0"/>
            </a:endParaRPr>
          </a:p>
          <a:p>
            <a:pPr algn="r">
              <a:spcAft>
                <a:spcPct val="0"/>
              </a:spcAft>
              <a:buSzPct val="45000"/>
              <a:buNone/>
            </a:pPr>
            <a:r>
              <a:rPr lang="en-GB" altLang="en-US" sz="1400" b="1" dirty="0">
                <a:solidFill>
                  <a:schemeClr val="tx1"/>
                </a:solidFill>
                <a:latin typeface="Arial" panose="020B0604020202020204" pitchFamily="34" charset="0"/>
                <a:cs typeface="Arial" panose="020B0604020202020204" pitchFamily="34" charset="0"/>
              </a:rPr>
              <a:t>A geochemical link between plume head and tail volcanism</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 Peters and Day </a:t>
            </a:r>
            <a:r>
              <a:rPr lang="tr-TR" altLang="en-US" sz="1200" b="1" dirty="0">
                <a:latin typeface="Arial" panose="020B0604020202020204" pitchFamily="34" charset="0"/>
              </a:rPr>
              <a:t>(201</a:t>
            </a:r>
            <a:r>
              <a:rPr lang="en-US" altLang="en-US" sz="1200" b="1" dirty="0">
                <a:latin typeface="Arial" panose="020B0604020202020204" pitchFamily="34" charset="0"/>
              </a:rPr>
              <a:t>7</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5</a:t>
            </a:r>
            <a:r>
              <a:rPr lang="tr-TR" altLang="en-US" sz="1200" b="1" dirty="0">
                <a:latin typeface="Arial" panose="020B0604020202020204" pitchFamily="34" charset="0"/>
              </a:rPr>
              <a:t>, </a:t>
            </a:r>
            <a:r>
              <a:rPr lang="en-US" altLang="en-US" sz="1200" b="1" dirty="0">
                <a:latin typeface="Arial" panose="020B0604020202020204" pitchFamily="34" charset="0"/>
              </a:rPr>
              <a:t>29-34</a:t>
            </a:r>
            <a:r>
              <a:rPr lang="fr-FR" altLang="en-US" sz="1200" b="1" dirty="0">
                <a:latin typeface="Arial" panose="020B0604020202020204" pitchFamily="34" charset="0"/>
              </a:rPr>
              <a:t>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742</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9274938" y="6473628"/>
            <a:ext cx="26273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eaLnBrk="1">
              <a:spcAft>
                <a:spcPct val="0"/>
              </a:spcAft>
              <a:buSzPct val="45000"/>
              <a:buFont typeface="Wingdings" panose="05000000000000000000" pitchFamily="2" charset="2"/>
              <a:buNone/>
            </a:pPr>
            <a:r>
              <a:rPr lang="en-GB" altLang="en-US" sz="1000" dirty="0">
                <a:latin typeface="Arial" panose="020B0604020202020204" pitchFamily="34" charset="0"/>
              </a:rPr>
              <a:t>© 2017 European Association of Geochemistry</a:t>
            </a:r>
          </a:p>
        </p:txBody>
      </p:sp>
      <p:sp>
        <p:nvSpPr>
          <p:cNvPr id="15" name="Rectangle 14">
            <a:extLst>
              <a:ext uri="{FF2B5EF4-FFF2-40B4-BE49-F238E27FC236}">
                <a16:creationId xmlns:a16="http://schemas.microsoft.com/office/drawing/2014/main" id="{05D4F318-9649-4DF1-9E5F-E27D37E6A5EB}"/>
              </a:ext>
            </a:extLst>
          </p:cNvPr>
          <p:cNvSpPr/>
          <p:nvPr/>
        </p:nvSpPr>
        <p:spPr>
          <a:xfrm>
            <a:off x="9140028" y="3384348"/>
            <a:ext cx="2386967" cy="2800767"/>
          </a:xfrm>
          <a:prstGeom prst="rect">
            <a:avLst/>
          </a:prstGeom>
        </p:spPr>
        <p:txBody>
          <a:bodyPr wrap="square">
            <a:spAutoFit/>
          </a:bodyPr>
          <a:lstStyle/>
          <a:p>
            <a:r>
              <a:rPr lang="en-US" sz="1100" b="1" dirty="0"/>
              <a:t>Figure 3 (</a:t>
            </a:r>
            <a:r>
              <a:rPr lang="en-US" sz="1100" b="1" dirty="0" err="1"/>
              <a:t>a,b</a:t>
            </a:r>
            <a:r>
              <a:rPr lang="en-US" sz="1100" b="1" dirty="0"/>
              <a:t>)</a:t>
            </a:r>
            <a:r>
              <a:rPr lang="en-US" sz="1100" dirty="0"/>
              <a:t> Strontium-osmium, </a:t>
            </a:r>
            <a:r>
              <a:rPr lang="en-US" sz="1100" b="1" dirty="0"/>
              <a:t>(</a:t>
            </a:r>
            <a:r>
              <a:rPr lang="en-US" sz="1100" b="1" dirty="0" err="1"/>
              <a:t>c,d</a:t>
            </a:r>
            <a:r>
              <a:rPr lang="en-US" sz="1100" b="1" dirty="0"/>
              <a:t>)</a:t>
            </a:r>
            <a:r>
              <a:rPr lang="en-US" sz="1100" dirty="0"/>
              <a:t> </a:t>
            </a:r>
            <a:r>
              <a:rPr lang="en-US" sz="1100" dirty="0" err="1"/>
              <a:t>Nd-Os</a:t>
            </a:r>
            <a:r>
              <a:rPr lang="en-US" sz="1100" dirty="0"/>
              <a:t> and </a:t>
            </a:r>
            <a:r>
              <a:rPr lang="en-US" sz="1100" b="1" dirty="0"/>
              <a:t>(</a:t>
            </a:r>
            <a:r>
              <a:rPr lang="en-US" sz="1100" b="1" dirty="0" err="1"/>
              <a:t>e,f</a:t>
            </a:r>
            <a:r>
              <a:rPr lang="en-US" sz="1100" b="1" dirty="0"/>
              <a:t>)</a:t>
            </a:r>
            <a:r>
              <a:rPr lang="en-US" sz="1100" dirty="0"/>
              <a:t> Sr-</a:t>
            </a:r>
            <a:r>
              <a:rPr lang="en-US" sz="1100" dirty="0" err="1"/>
              <a:t>Nd</a:t>
            </a:r>
            <a:r>
              <a:rPr lang="en-US" sz="1100" dirty="0"/>
              <a:t> isotopic variations for Deccan basalts plotted with a Réunion end member, crustal (LCC: lower continental crust, UCC: upper continental crust) and lithospheric </a:t>
            </a:r>
            <a:r>
              <a:rPr lang="en-US" sz="1100" dirty="0" err="1"/>
              <a:t>assimilants</a:t>
            </a:r>
            <a:r>
              <a:rPr lang="en-US" sz="1100" dirty="0"/>
              <a:t> as in Figure 2. Small ‘x’ marks denote 10 % mass intervals of mixing unless otherwise marked. In (</a:t>
            </a:r>
            <a:r>
              <a:rPr lang="en-US" sz="1100" b="1" dirty="0" err="1"/>
              <a:t>e,f</a:t>
            </a:r>
            <a:r>
              <a:rPr lang="en-US" sz="1100" dirty="0"/>
              <a:t>), a secondary mixing curve between a 20 % Réunion-80 % lower continental crust end member and an upper continental crust end member is shown to illustrate the effects of two stage crustal assimilation. …</a:t>
            </a:r>
            <a:endParaRPr lang="en-GB" sz="1100" dirty="0"/>
          </a:p>
        </p:txBody>
      </p:sp>
      <p:pic>
        <p:nvPicPr>
          <p:cNvPr id="8" name="Image 7">
            <a:extLst>
              <a:ext uri="{FF2B5EF4-FFF2-40B4-BE49-F238E27FC236}">
                <a16:creationId xmlns:a16="http://schemas.microsoft.com/office/drawing/2014/main" id="{415FD2E0-B32B-49F8-8DA5-7599903CF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740" y="444757"/>
            <a:ext cx="5340784" cy="5740358"/>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297</Words>
  <Application>Microsoft Office PowerPoint</Application>
  <PresentationFormat>Grand écran</PresentationFormat>
  <Paragraphs>7</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Calibri Light</vt:lpstr>
      <vt:lpstr>msgothic</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18</cp:revision>
  <dcterms:created xsi:type="dcterms:W3CDTF">2017-09-25T10:29:42Z</dcterms:created>
  <dcterms:modified xsi:type="dcterms:W3CDTF">2017-10-31T08:44:49Z</dcterms:modified>
</cp:coreProperties>
</file>