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 varScale="1">
        <p:scale>
          <a:sx n="79" d="100"/>
          <a:sy n="79" d="100"/>
        </p:scale>
        <p:origin x="5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3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(a)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Distribution of redox ratios (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183), binned as a function of their depositional environment. Inner- and outer-shelf environments show significantly more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oxic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redox populations than corresponding mid-shelves (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test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&lt;&lt; 0.05).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(b)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Example of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m/z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134 partial ion chromatogram revealing the presence of 2,3,6 trimethyl aryl isoprenoids (AI) in mid-shelf facies. High ratios of short- to long-chain AI (AIR) point to strongly varying, intermittent oxygen exposure levels.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(c)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SCF assemblages from (i) inner-shelf (denticulate metazoan structures), (ii) mid-shelf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protoconodont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spines alongside occasional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Wiwaxia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sclerites) and (iii) outer-shelf environments (priapulid,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palaeoscolecid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annelid remains). Scale bars are 100 μm.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27/02/2018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7765" y="191909"/>
            <a:ext cx="3296261" cy="69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>
              <a:spcAft>
                <a:spcPct val="0"/>
              </a:spcAft>
              <a:buSzPct val="45000"/>
              <a:buNone/>
            </a:pPr>
            <a:r>
              <a:rPr lang="de-AT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Guilbaud </a:t>
            </a:r>
            <a:r>
              <a:rPr lang="de-AT" altLang="en-U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de-AT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spcAft>
                <a:spcPct val="0"/>
              </a:spcAft>
              <a:buSzPct val="45000"/>
              <a:buNone/>
            </a:pPr>
            <a:r>
              <a:rPr lang="en-GB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Oxygen minimum zones in the early Cambrian ocean</a:t>
            </a:r>
            <a:endParaRPr lang="en-US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>
              <a:spcAft>
                <a:spcPct val="0"/>
              </a:spcAft>
              <a:buSzPct val="45000"/>
              <a:buNone/>
            </a:pPr>
            <a:r>
              <a:rPr lang="de-AT" altLang="en-US" sz="1200" b="1">
                <a:latin typeface="Arial" panose="020B0604020202020204" pitchFamily="34" charset="0"/>
              </a:rPr>
              <a:t>Guilbaud </a:t>
            </a:r>
            <a:r>
              <a:rPr lang="de-AT" altLang="en-US" sz="1200" b="1" i="1">
                <a:latin typeface="Arial" panose="020B0604020202020204" pitchFamily="34" charset="0"/>
              </a:rPr>
              <a:t>et </a:t>
            </a:r>
            <a:r>
              <a:rPr lang="de-AT" altLang="en-US" sz="1200" b="1" i="1" dirty="0">
                <a:latin typeface="Arial" panose="020B0604020202020204" pitchFamily="34" charset="0"/>
              </a:rPr>
              <a:t>al</a:t>
            </a:r>
            <a:r>
              <a:rPr lang="de-AT" altLang="en-US" sz="1200" b="1" dirty="0">
                <a:latin typeface="Arial" panose="020B0604020202020204" pitchFamily="34" charset="0"/>
              </a:rPr>
              <a:t>. </a:t>
            </a:r>
            <a:r>
              <a:rPr lang="tr-TR" altLang="en-US" sz="1200" b="1" dirty="0">
                <a:latin typeface="Arial" panose="020B0604020202020204" pitchFamily="34" charset="0"/>
              </a:rPr>
              <a:t>(201</a:t>
            </a:r>
            <a:r>
              <a:rPr lang="en-US" altLang="en-US" sz="1200" b="1" dirty="0">
                <a:latin typeface="Arial" panose="020B0604020202020204" pitchFamily="34" charset="0"/>
              </a:rPr>
              <a:t>8</a:t>
            </a:r>
            <a:r>
              <a:rPr lang="fr-FR" altLang="en-US" sz="1200" b="1" dirty="0">
                <a:latin typeface="Arial" panose="020B0604020202020204" pitchFamily="34" charset="0"/>
              </a:rPr>
              <a:t>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dirty="0">
                <a:latin typeface="Arial" panose="020B0604020202020204" pitchFamily="34" charset="0"/>
              </a:rPr>
              <a:t>6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en-US" altLang="en-US" sz="1200" b="1" dirty="0">
                <a:latin typeface="Arial" panose="020B0604020202020204" pitchFamily="34" charset="0"/>
              </a:rPr>
              <a:t>33-38</a:t>
            </a:r>
            <a:r>
              <a:rPr lang="fr-F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10.7185/geochemlet.1</a:t>
            </a:r>
            <a:r>
              <a:rPr lang="fr-FR" altLang="en-US" sz="1200" b="1" dirty="0">
                <a:latin typeface="Arial" panose="020B0604020202020204" pitchFamily="34" charset="0"/>
              </a:rPr>
              <a:t>806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4217" y="6260109"/>
            <a:ext cx="3881411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just"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2018 The Authors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Published by the European Association of Geochemistry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fr-FR" altLang="en-US" sz="1000" dirty="0">
                <a:latin typeface="Arial" panose="020B0604020202020204" pitchFamily="34" charset="0"/>
              </a:rPr>
              <a:t>u</a:t>
            </a:r>
            <a:r>
              <a:rPr lang="en-GB" altLang="en-US" sz="1000" dirty="0" err="1">
                <a:latin typeface="Arial" panose="020B0604020202020204" pitchFamily="34" charset="0"/>
              </a:rPr>
              <a:t>nder</a:t>
            </a:r>
            <a:r>
              <a:rPr lang="en-GB" altLang="en-US" sz="1000" dirty="0">
                <a:latin typeface="Arial" panose="020B0604020202020204" pitchFamily="34" charset="0"/>
              </a:rPr>
              <a:t> Creative Commons License CC BY 4.0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2216277" y="5423660"/>
            <a:ext cx="770933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/>
              <a:t>Figure 3</a:t>
            </a:r>
            <a:r>
              <a:rPr lang="en-GB" sz="1100" dirty="0"/>
              <a:t> </a:t>
            </a:r>
            <a:r>
              <a:rPr lang="en-GB" sz="1100" b="1" dirty="0"/>
              <a:t>(a)</a:t>
            </a:r>
            <a:r>
              <a:rPr lang="en-GB" sz="1100" dirty="0"/>
              <a:t> Distribution of redox ratios (</a:t>
            </a:r>
            <a:r>
              <a:rPr lang="en-GB" sz="1100" i="1" dirty="0"/>
              <a:t>n</a:t>
            </a:r>
            <a:r>
              <a:rPr lang="en-GB" sz="1100" dirty="0"/>
              <a:t> = 183), binned as a function of their depositional environment. Inner- and outer-shelf environments show significantly more </a:t>
            </a:r>
            <a:r>
              <a:rPr lang="en-GB" sz="1100" dirty="0" err="1"/>
              <a:t>oxic</a:t>
            </a:r>
            <a:r>
              <a:rPr lang="en-GB" sz="1100" dirty="0"/>
              <a:t> redox populations than corresponding mid-shelves (</a:t>
            </a:r>
            <a:r>
              <a:rPr lang="en-GB" sz="1100" i="1" dirty="0"/>
              <a:t>t</a:t>
            </a:r>
            <a:r>
              <a:rPr lang="en-GB" sz="1100" dirty="0"/>
              <a:t> test </a:t>
            </a:r>
            <a:r>
              <a:rPr lang="en-GB" sz="1100" i="1" dirty="0"/>
              <a:t>p</a:t>
            </a:r>
            <a:r>
              <a:rPr lang="en-GB" sz="1100" dirty="0"/>
              <a:t> &lt;&lt; 0.05). </a:t>
            </a:r>
            <a:r>
              <a:rPr lang="en-GB" sz="1100" b="1" dirty="0"/>
              <a:t>(b)</a:t>
            </a:r>
            <a:r>
              <a:rPr lang="en-GB" sz="1100" dirty="0"/>
              <a:t> Example of </a:t>
            </a:r>
            <a:r>
              <a:rPr lang="en-GB" sz="1100" i="1" dirty="0"/>
              <a:t>m/z</a:t>
            </a:r>
            <a:r>
              <a:rPr lang="en-GB" sz="1100" dirty="0"/>
              <a:t> = 134 partial ion chromatogram revealing the presence of 2,3,6 trimethyl aryl isoprenoids (AI) in mid-shelf facies. High ratios of…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51A31B86-5DCF-45EE-AE03-E2FB165F6C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636" y="955189"/>
            <a:ext cx="7566727" cy="446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271</Words>
  <Application>Microsoft Office PowerPoint</Application>
  <PresentationFormat>Grand écran</PresentationFormat>
  <Paragraphs>9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Calibri Light</vt:lpstr>
      <vt:lpstr>msgothic</vt:lpstr>
      <vt:lpstr>Wingdings</vt:lpstr>
      <vt:lpstr>Office Theme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Alice Williams</cp:lastModifiedBy>
  <cp:revision>36</cp:revision>
  <dcterms:created xsi:type="dcterms:W3CDTF">2017-09-25T10:29:42Z</dcterms:created>
  <dcterms:modified xsi:type="dcterms:W3CDTF">2018-02-27T20:01:22Z</dcterms:modified>
</cp:coreProperties>
</file>