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602" autoAdjust="0"/>
  </p:normalViewPr>
  <p:slideViewPr>
    <p:cSldViewPr snapToGrid="0">
      <p:cViewPr varScale="1">
        <p:scale>
          <a:sx n="77" d="100"/>
          <a:sy n="77" d="100"/>
        </p:scale>
        <p:origin x="11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E9F15-E124-4A59-ADCB-FB1B9F434588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5EF4E-C39C-4320-9BC4-7602AEACBD6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22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4 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 schematic diagram illustrating the evolution of </a:t>
                </a:r>
                <a:r>
                  <a:rPr lang="en-US" sz="1200" b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Isua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Hadean depleted mantle and proto-crust.</a:t>
                </a:r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Hadean depleted mantle (DM) and proto-crust formed by primary differentiation at ~4.45-4.36 Ga following the Moon-forming event. The Hadean proto-crust acts as a stagnant-lid due to its buoyancy and is reworked and recycled into the mantle during large-scale deep mantle upwellings in a lid-overturn tectonic regime (</a:t>
                </a:r>
                <a:r>
                  <a:rPr lang="en-US" sz="1200" b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Bédard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2018). Basaltic magmatism thickens the oceanic crust (OC) and results in formation of continental crust (CC) by intra-crustal melting and ensures </a:t>
                </a:r>
                <a:r>
                  <a:rPr lang="en-US" sz="1200" b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stabilisation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of cratons with a depleted subcontinental lithospheric mantle (SCLM) keel. ISB </a:t>
                </a:r>
                <a:r>
                  <a:rPr lang="en-US" sz="1200" b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amphibolites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are derived in the Eoarchean from the </a:t>
                </a:r>
                <a:r>
                  <a:rPr lang="en-US" sz="1200" b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convecting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Hadean DM </a:t>
                </a:r>
                <a:r>
                  <a:rPr lang="en-US" sz="1200" b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metasomatised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by crust-derived fluids. The NSB rocks possibly formed during reworking of the Hadean proto-crust in mantle overturn episodes recycling portions of the crust into the mantle. </a:t>
                </a:r>
                <a:r>
                  <a:rPr lang="en-US" sz="1200" b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Ameralik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dykes form in the </a:t>
                </a:r>
                <a:r>
                  <a:rPr lang="en-US" sz="1200" b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Palaeoarchean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during a delamination episode triggering decompression melting of the </a:t>
                </a:r>
                <a:r>
                  <a:rPr lang="en-US" sz="1200" b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Isua</a:t>
                </a:r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Hadean DM.</a:t>
                </a:r>
                <a:endParaRPr lang="en-US" sz="1200" b="1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1 (a)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Structure factors,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of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molten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CaCO</a:t>
                </a:r>
                <a:r>
                  <a:rPr lang="en-GB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3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; curves are stacked to see better the evolution with increased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conditions (given on the right panel); the main change affecting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(Fig. 1a) is the shift of the first sharp diffraction peak (FSDP) towards higher reciprocal distances, up to 2.28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fr-FR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GB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at 8.7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GPa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which corresponds in the real space to a characteristic mid-range order distance, </a:t>
                </a:r>
                <a:r>
                  <a:rPr lang="en-GB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2𝜋/𝑞_𝐹𝑆𝐷𝑃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of 2.76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</a:t>
                </a: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(b)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Corresponding radial distribution functions (plain curves),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g(r)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compared to MD simulations (dashed curve;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Vuilleumier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et al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., 2014).</a:t>
                </a:r>
                <a:endParaRPr lang="en-GB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5EF4E-C39C-4320-9BC4-7602AEACB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81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B77A-AD9E-42CE-90FE-2A2B85BA6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BDCB0-2F98-4689-B4DC-EBA31EED9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8CC1-746B-4575-80C5-9180D943F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5D76-471C-46CA-85B1-9542E01A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3BD73-5656-4ABB-9EC0-E921F08CF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94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2D16-66A3-4566-9E68-B544E2F1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30713-681D-4D4B-86C3-CD3CC2C9B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2439B-D52C-4963-8A9E-E49B0727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BB58-8C09-4EAB-BDE2-C4BE4D36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6362-35E5-438E-AE2E-345E8D37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1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ADCD-2C59-499A-8BB6-1B7EEAD5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5C4F-5F3F-4202-9011-7A0120E44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81016-7CA1-4BD6-9CFA-A9F658D7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5D68C-83EE-4C22-8119-880A314D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21CC1-DCB7-4B45-A3EB-14F55F33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4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BFB2F-3441-4C29-82F2-C00B6967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42F89-D38D-4DF3-9842-7CCE48938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94011-0760-48E9-B43B-DD3FFC8CF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1C331-6084-4441-85DB-7E7BDFF8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49EB1-EDBE-4C05-B153-AFA8C5EA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3A5BF-8E1D-441A-AD59-5E8C7D2D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3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F436-B1AB-4884-9E80-4F95E510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E4BCD-85C2-4CEA-8526-EB8082DD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3E3DD-0812-4D7D-97D0-56CCC315C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EB60D-88C3-4999-889F-4D75C0335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C0CEC-2BBA-4B8C-9C49-1C6B6114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80D2AE-E9FC-4363-9ACD-BEF5701C1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08252-27D7-4369-8248-FA04CFEC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69BAD-A5F1-49F0-88A6-E94477A5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3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CED3-97DC-4798-B74C-DB047D87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FFF59-ACA7-44E4-91F7-D110A228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D7E3B0-6D81-4F00-82BA-59EA1DEC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C9C2B-BAF8-4096-885A-F089972A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48B7B-DDEA-4733-A757-1F88959A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8EF47A-014A-438F-8C89-B8EB5CE2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803F8-B3CF-4ECF-9388-1E8DA1FF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11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4E43-C6B2-40C4-8FFA-C52F89F2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57852-972A-4D31-AEBD-8F78579B8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E9D65-5526-4271-B6CA-35AB50F07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5EA18-2D15-40F3-A2C6-D56011A1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921E-6790-414D-BF40-B0EBDDBC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9BEBD-4601-4E89-961A-F57B8852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49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FBA1-18D8-4EFD-B4F7-1CDF5114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28A52-A027-4CA4-9D5C-D1F5A7EB04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B8EE3-F341-4337-9869-E7CE76209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4204A-B11A-4FA3-B09C-AC7E325B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D2141-4D98-4594-A074-B96040C2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1AAAB-D8AC-4254-8E04-D31385E2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9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B4C8-EF40-4129-B925-4B9888E2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2B0D2-5CC9-448C-9BD4-5A2D7A8B3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65027-A13C-44B4-9C3B-CAF026DA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EE38C-12E3-410D-A654-89117789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9C061-4FD5-4723-87C0-82A16077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8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2312C-0787-421F-B6C4-28205E7AC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ECF14-3AFA-47E6-93C1-FD81DDB73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80EAF-EE41-4061-B44A-35C321DF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7AC7D-01FB-43A7-A07D-D6023C3A3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BA76D-FCB1-4559-B3F0-A878D1BD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00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878FC-9573-4705-AAD7-77EEC76A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6D3BC-331D-4BAE-8423-9769C843B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0CBDD-5E47-415A-8076-50612360A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B2804-2022-499F-AEBC-0A6FF3388BE2}" type="datetimeFigureOut">
              <a:rPr lang="en-GB" smtClean="0"/>
              <a:t>28/08/2018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D00AC-39A3-45E8-8AA0-F551116C9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14DD2-6015-48ED-848E-AE15FA2D3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GeoPerspLetters_logo_250.png">
            <a:extLst>
              <a:ext uri="{FF2B5EF4-FFF2-40B4-BE49-F238E27FC236}">
                <a16:creationId xmlns:a16="http://schemas.microsoft.com/office/drawing/2014/main" id="{43CDA8D4-EBD6-4957-A7BC-D25F00592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9388"/>
            <a:ext cx="20224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6EAD7618-3F46-4AC7-9DF4-2F101F44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2461" y="179388"/>
            <a:ext cx="4261565" cy="69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r">
              <a:spcAft>
                <a:spcPct val="0"/>
              </a:spcAft>
              <a:buSzPct val="45000"/>
              <a:buNone/>
            </a:pPr>
            <a:r>
              <a:rPr lang="de-AT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Saji </a:t>
            </a:r>
            <a:r>
              <a:rPr lang="de-AT" altLang="en-US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de-AT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>
              <a:spcAft>
                <a:spcPct val="0"/>
              </a:spcAft>
              <a:buSzPct val="45000"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Hadean geodynamics inferred from time-varying </a:t>
            </a:r>
            <a:r>
              <a:rPr lang="en-US" altLang="en-US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142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Nd/</a:t>
            </a:r>
            <a:r>
              <a:rPr lang="en-US" altLang="en-US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144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in the early Earth rock record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B1D637F6-4B43-4938-B9B5-C1D1F61E5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6473628"/>
            <a:ext cx="7308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863600" indent="-2873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2954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7272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1590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6162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30734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5306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9878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>
              <a:spcAft>
                <a:spcPct val="0"/>
              </a:spcAft>
              <a:buSzPct val="45000"/>
              <a:buNone/>
            </a:pPr>
            <a:r>
              <a:rPr lang="de-AT" altLang="en-US" sz="1200" b="1" dirty="0">
                <a:latin typeface="Arial" panose="020B0604020202020204" pitchFamily="34" charset="0"/>
              </a:rPr>
              <a:t>Saji </a:t>
            </a:r>
            <a:r>
              <a:rPr lang="de-AT" altLang="en-US" sz="1200" b="1" i="1" dirty="0">
                <a:latin typeface="Arial" panose="020B0604020202020204" pitchFamily="34" charset="0"/>
              </a:rPr>
              <a:t>et al</a:t>
            </a:r>
            <a:r>
              <a:rPr lang="de-AT" altLang="en-US" sz="1200" b="1" dirty="0">
                <a:latin typeface="Arial" panose="020B0604020202020204" pitchFamily="34" charset="0"/>
              </a:rPr>
              <a:t>. </a:t>
            </a:r>
            <a:r>
              <a:rPr lang="tr-TR" altLang="en-US" sz="1200" b="1" dirty="0">
                <a:latin typeface="Arial" panose="020B0604020202020204" pitchFamily="34" charset="0"/>
              </a:rPr>
              <a:t>(201</a:t>
            </a:r>
            <a:r>
              <a:rPr lang="en-US" altLang="en-US" sz="1200" b="1" dirty="0">
                <a:latin typeface="Arial" panose="020B0604020202020204" pitchFamily="34" charset="0"/>
              </a:rPr>
              <a:t>8</a:t>
            </a:r>
            <a:r>
              <a:rPr lang="fr-FR" altLang="en-US" sz="1200" b="1" dirty="0">
                <a:latin typeface="Arial" panose="020B0604020202020204" pitchFamily="34" charset="0"/>
              </a:rPr>
              <a:t>)</a:t>
            </a:r>
            <a:r>
              <a:rPr lang="tr-TR" altLang="en-US" sz="1200" b="1" dirty="0">
                <a:latin typeface="Arial" panose="020B0604020202020204" pitchFamily="34" charset="0"/>
              </a:rPr>
              <a:t> </a:t>
            </a:r>
            <a:r>
              <a:rPr lang="tr-TR" altLang="en-US" sz="1200" b="1" i="1" dirty="0">
                <a:latin typeface="Arial" panose="020B0604020202020204" pitchFamily="34" charset="0"/>
              </a:rPr>
              <a:t>Geochem. Persp. Let. </a:t>
            </a:r>
            <a:r>
              <a:rPr lang="fr-FR" altLang="en-US" sz="1200" b="1" i="1" dirty="0">
                <a:latin typeface="Arial" panose="020B0604020202020204" pitchFamily="34" charset="0"/>
              </a:rPr>
              <a:t>7</a:t>
            </a:r>
            <a:r>
              <a:rPr lang="tr-TR" altLang="en-US" sz="1200" b="1" dirty="0">
                <a:latin typeface="Arial" panose="020B0604020202020204" pitchFamily="34" charset="0"/>
              </a:rPr>
              <a:t>, </a:t>
            </a:r>
            <a:r>
              <a:rPr lang="fr-FR" altLang="en-US" sz="1200" b="1" dirty="0">
                <a:latin typeface="Arial" panose="020B0604020202020204" pitchFamily="34" charset="0"/>
              </a:rPr>
              <a:t>43-48 </a:t>
            </a:r>
            <a:r>
              <a:rPr lang="tr-TR" altLang="en-US" sz="1200" b="1" dirty="0">
                <a:latin typeface="Arial" panose="020B0604020202020204" pitchFamily="34" charset="0"/>
              </a:rPr>
              <a:t>| doi: 10.7185/geochemlet.1</a:t>
            </a:r>
            <a:r>
              <a:rPr lang="fr-FR" altLang="en-US" sz="1200" b="1" dirty="0">
                <a:latin typeface="Arial" panose="020B0604020202020204" pitchFamily="34" charset="0"/>
              </a:rPr>
              <a:t>818</a:t>
            </a:r>
            <a:endParaRPr lang="en-GB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00A0C749-5157-4628-A3FB-7AAE3B8CF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4218" y="6260109"/>
            <a:ext cx="320981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85725" indent="-85725"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just"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© 2018 The Authors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Published by the European Association of Geochemistry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fr-FR" altLang="en-US" sz="1000" dirty="0">
                <a:latin typeface="Arial" panose="020B0604020202020204" pitchFamily="34" charset="0"/>
              </a:rPr>
              <a:t>u</a:t>
            </a:r>
            <a:r>
              <a:rPr lang="en-GB" altLang="en-US" sz="1000" dirty="0" err="1">
                <a:latin typeface="Arial" panose="020B0604020202020204" pitchFamily="34" charset="0"/>
              </a:rPr>
              <a:t>nder</a:t>
            </a:r>
            <a:r>
              <a:rPr lang="en-GB" altLang="en-US" sz="1000" dirty="0">
                <a:latin typeface="Arial" panose="020B0604020202020204" pitchFamily="34" charset="0"/>
              </a:rPr>
              <a:t> Creative Commons License CC BY-NC-ND 4.0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D4F318-9649-4DF1-9E5F-E27D37E6A5EB}"/>
              </a:ext>
            </a:extLst>
          </p:cNvPr>
          <p:cNvSpPr/>
          <p:nvPr/>
        </p:nvSpPr>
        <p:spPr>
          <a:xfrm>
            <a:off x="8692380" y="4858263"/>
            <a:ext cx="33316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Figure 4 </a:t>
            </a:r>
            <a:r>
              <a:rPr lang="en-US" sz="1100" dirty="0"/>
              <a:t>A schematic diagram illustrating the evolution of </a:t>
            </a:r>
            <a:r>
              <a:rPr lang="en-US" sz="1100" dirty="0" err="1"/>
              <a:t>Isua</a:t>
            </a:r>
            <a:r>
              <a:rPr lang="en-US" sz="1100" dirty="0"/>
              <a:t> Hadean depleted mantle and proto-crust.</a:t>
            </a:r>
            <a:r>
              <a:rPr lang="en-US" sz="1100" b="1" dirty="0"/>
              <a:t> </a:t>
            </a:r>
            <a:r>
              <a:rPr lang="en-US" sz="1100" dirty="0"/>
              <a:t>The Hadean depleted mantle (DM) and proto-crust formed by primary differentiation at ~4.45-4.36 Ga following the Moon-forming event. The Hadean proto-crust acts as a stagnant-lid due to its buoyancy and is reworked…</a:t>
            </a:r>
            <a:endParaRPr lang="en-US" sz="1100" b="1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7CA1B87-B7AB-40E4-9DF6-42B728DDCF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 t="4341" r="10075" b="4493"/>
          <a:stretch/>
        </p:blipFill>
        <p:spPr>
          <a:xfrm>
            <a:off x="2238375" y="932483"/>
            <a:ext cx="6325724" cy="51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8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287</Words>
  <Application>Microsoft Office PowerPoint</Application>
  <PresentationFormat>Grand écran</PresentationFormat>
  <Paragraphs>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msgothic</vt:lpstr>
      <vt:lpstr>Wingdings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Marie-Aude Hulshoff</dc:creator>
  <cp:lastModifiedBy>Alice Williams</cp:lastModifiedBy>
  <cp:revision>57</cp:revision>
  <dcterms:created xsi:type="dcterms:W3CDTF">2017-09-25T10:29:42Z</dcterms:created>
  <dcterms:modified xsi:type="dcterms:W3CDTF">2018-08-28T10:12:57Z</dcterms:modified>
</cp:coreProperties>
</file>