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8602" autoAdjust="0"/>
  </p:normalViewPr>
  <p:slideViewPr>
    <p:cSldViewPr snapToGrid="0">
      <p:cViewPr varScale="1">
        <p:scale>
          <a:sx n="76" d="100"/>
          <a:sy n="76" d="100"/>
        </p:scale>
        <p:origin x="85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9E9F15-E124-4A59-ADCB-FB1B9F434588}" type="datetimeFigureOut">
              <a:rPr lang="en-GB" smtClean="0"/>
              <a:t>17/12/2018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D5EF4E-C39C-4320-9BC4-7602AEACBD62}" type="slidenum">
              <a:rPr lang="en-GB" smtClean="0"/>
              <a:t>‹#›</a:t>
            </a:fld>
            <a:endParaRPr lang="en-GB"/>
          </a:p>
        </p:txBody>
      </p:sp>
    </p:spTree>
    <p:extLst>
      <p:ext uri="{BB962C8B-B14F-4D97-AF65-F5344CB8AC3E}">
        <p14:creationId xmlns:p14="http://schemas.microsoft.com/office/powerpoint/2010/main" val="611226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Figure 3 </a:t>
                </a:r>
                <a:r>
                  <a:rPr lang="en-US" sz="1200" kern="1200" dirty="0">
                    <a:solidFill>
                      <a:schemeClr val="tx1"/>
                    </a:solidFill>
                    <a:effectLst/>
                    <a:latin typeface="+mn-lt"/>
                    <a:ea typeface="+mn-ea"/>
                    <a:cs typeface="+mn-cs"/>
                  </a:rPr>
                  <a:t>Determination of the maximum average age of recycled atmosphere in the mantle. The evolution of the xenon atmospheric composition is represented with the blue dashed line with the numbers indicating the time in </a:t>
                </a:r>
                <a:r>
                  <a:rPr lang="en-US" sz="1200" kern="1200" dirty="0" err="1">
                    <a:solidFill>
                      <a:schemeClr val="tx1"/>
                    </a:solidFill>
                    <a:effectLst/>
                    <a:latin typeface="+mn-lt"/>
                    <a:ea typeface="+mn-ea"/>
                    <a:cs typeface="+mn-cs"/>
                  </a:rPr>
                  <a:t>Gyr</a:t>
                </a:r>
                <a:r>
                  <a:rPr lang="en-US" sz="1200" kern="1200" dirty="0">
                    <a:solidFill>
                      <a:schemeClr val="tx1"/>
                    </a:solidFill>
                    <a:effectLst/>
                    <a:latin typeface="+mn-lt"/>
                    <a:ea typeface="+mn-ea"/>
                    <a:cs typeface="+mn-cs"/>
                  </a:rPr>
                  <a:t> (a power law was considered; Bekaert</a:t>
                </a:r>
                <a:r>
                  <a:rPr lang="en-US" sz="1200" i="1" kern="1200" dirty="0">
                    <a:solidFill>
                      <a:schemeClr val="tx1"/>
                    </a:solidFill>
                    <a:effectLst/>
                    <a:latin typeface="+mn-lt"/>
                    <a:ea typeface="+mn-ea"/>
                    <a:cs typeface="+mn-cs"/>
                  </a:rPr>
                  <a:t> et al.</a:t>
                </a:r>
                <a:r>
                  <a:rPr lang="en-US" sz="1200" kern="1200" dirty="0">
                    <a:solidFill>
                      <a:schemeClr val="tx1"/>
                    </a:solidFill>
                    <a:effectLst/>
                    <a:latin typeface="+mn-lt"/>
                    <a:ea typeface="+mn-ea"/>
                    <a:cs typeface="+mn-cs"/>
                  </a:rPr>
                  <a:t>, 2018). The corrected data for shallow atmospheric contamination is shown (light blue dot). The minimum (3.9 ± 0.6 (1σ); orange square) and maximum (21.9 ± 5.2 (1σ); red square) </a:t>
                </a:r>
                <a:r>
                  <a:rPr lang="en-US" sz="1200" kern="1200" baseline="30000" dirty="0">
                    <a:solidFill>
                      <a:schemeClr val="tx1"/>
                    </a:solidFill>
                    <a:effectLst/>
                    <a:latin typeface="+mn-lt"/>
                    <a:ea typeface="+mn-ea"/>
                    <a:cs typeface="+mn-cs"/>
                  </a:rPr>
                  <a:t>136</a:t>
                </a:r>
                <a:r>
                  <a:rPr lang="en-US" sz="1200" kern="1200" dirty="0">
                    <a:solidFill>
                      <a:schemeClr val="tx1"/>
                    </a:solidFill>
                    <a:effectLst/>
                    <a:latin typeface="+mn-lt"/>
                    <a:ea typeface="+mn-ea"/>
                    <a:cs typeface="+mn-cs"/>
                  </a:rPr>
                  <a:t>Xe/</a:t>
                </a:r>
                <a:r>
                  <a:rPr lang="en-US" sz="1200" kern="1200" baseline="30000" dirty="0">
                    <a:solidFill>
                      <a:schemeClr val="tx1"/>
                    </a:solidFill>
                    <a:effectLst/>
                    <a:latin typeface="+mn-lt"/>
                    <a:ea typeface="+mn-ea"/>
                    <a:cs typeface="+mn-cs"/>
                  </a:rPr>
                  <a:t>130</a:t>
                </a:r>
                <a:r>
                  <a:rPr lang="en-US" sz="1200" kern="1200" dirty="0">
                    <a:solidFill>
                      <a:schemeClr val="tx1"/>
                    </a:solidFill>
                    <a:effectLst/>
                    <a:latin typeface="+mn-lt"/>
                    <a:ea typeface="+mn-ea"/>
                    <a:cs typeface="+mn-cs"/>
                  </a:rPr>
                  <a:t>Xe ratios in the mantle before recycling of atmospheric xenon are calculated considering mixing with air (orange and red dashed lines) and that the initial </a:t>
                </a:r>
                <a:r>
                  <a:rPr lang="en-US" sz="1200" kern="1200" baseline="30000" dirty="0">
                    <a:solidFill>
                      <a:schemeClr val="tx1"/>
                    </a:solidFill>
                    <a:effectLst/>
                    <a:latin typeface="+mn-lt"/>
                    <a:ea typeface="+mn-ea"/>
                    <a:cs typeface="+mn-cs"/>
                  </a:rPr>
                  <a:t>128</a:t>
                </a:r>
                <a:r>
                  <a:rPr lang="en-US" sz="1200" kern="1200" dirty="0">
                    <a:solidFill>
                      <a:schemeClr val="tx1"/>
                    </a:solidFill>
                    <a:effectLst/>
                    <a:latin typeface="+mn-lt"/>
                    <a:ea typeface="+mn-ea"/>
                    <a:cs typeface="+mn-cs"/>
                  </a:rPr>
                  <a:t>Xe/</a:t>
                </a:r>
                <a:r>
                  <a:rPr lang="en-US" sz="1200" kern="1200" baseline="30000" dirty="0">
                    <a:solidFill>
                      <a:schemeClr val="tx1"/>
                    </a:solidFill>
                    <a:effectLst/>
                    <a:latin typeface="+mn-lt"/>
                    <a:ea typeface="+mn-ea"/>
                    <a:cs typeface="+mn-cs"/>
                  </a:rPr>
                  <a:t>130</a:t>
                </a:r>
                <a:r>
                  <a:rPr lang="en-US" sz="1200" kern="1200" dirty="0">
                    <a:solidFill>
                      <a:schemeClr val="tx1"/>
                    </a:solidFill>
                    <a:effectLst/>
                    <a:latin typeface="+mn-lt"/>
                    <a:ea typeface="+mn-ea"/>
                    <a:cs typeface="+mn-cs"/>
                  </a:rPr>
                  <a:t>Xe is chondritic (Phase Q; </a:t>
                </a:r>
                <a:r>
                  <a:rPr lang="en-US" sz="1200" kern="1200" dirty="0" err="1">
                    <a:solidFill>
                      <a:schemeClr val="tx1"/>
                    </a:solidFill>
                    <a:effectLst/>
                    <a:latin typeface="+mn-lt"/>
                    <a:ea typeface="+mn-ea"/>
                    <a:cs typeface="+mn-cs"/>
                  </a:rPr>
                  <a:t>Busemann</a:t>
                </a:r>
                <a:r>
                  <a:rPr lang="en-US" sz="1200" i="1" kern="1200" dirty="0">
                    <a:solidFill>
                      <a:schemeClr val="tx1"/>
                    </a:solidFill>
                    <a:effectLst/>
                    <a:latin typeface="+mn-lt"/>
                    <a:ea typeface="+mn-ea"/>
                    <a:cs typeface="+mn-cs"/>
                  </a:rPr>
                  <a:t> et al.</a:t>
                </a:r>
                <a:r>
                  <a:rPr lang="en-US" sz="1200" kern="1200" dirty="0">
                    <a:solidFill>
                      <a:schemeClr val="tx1"/>
                    </a:solidFill>
                    <a:effectLst/>
                    <a:latin typeface="+mn-lt"/>
                    <a:ea typeface="+mn-ea"/>
                    <a:cs typeface="+mn-cs"/>
                  </a:rPr>
                  <a:t>, 2000). The red line suggests that recycling of atmospheric xenon could have been effective only since 2.8 ± 0.3 (1σ) </a:t>
                </a:r>
                <a:r>
                  <a:rPr lang="en-US" sz="1200" kern="1200" dirty="0" err="1">
                    <a:solidFill>
                      <a:schemeClr val="tx1"/>
                    </a:solidFill>
                    <a:effectLst/>
                    <a:latin typeface="+mn-lt"/>
                    <a:ea typeface="+mn-ea"/>
                    <a:cs typeface="+mn-cs"/>
                  </a:rPr>
                  <a:t>Gyr</a:t>
                </a:r>
                <a:r>
                  <a:rPr lang="en-US" sz="1200" kern="1200" dirty="0">
                    <a:solidFill>
                      <a:schemeClr val="tx1"/>
                    </a:solidFill>
                    <a:effectLst/>
                    <a:latin typeface="+mn-lt"/>
                    <a:ea typeface="+mn-ea"/>
                    <a:cs typeface="+mn-cs"/>
                  </a:rPr>
                  <a:t> ago. Otherwise, unreasonable values of </a:t>
                </a:r>
                <a:r>
                  <a:rPr lang="en-US" sz="1200" kern="1200" baseline="30000" dirty="0">
                    <a:solidFill>
                      <a:schemeClr val="tx1"/>
                    </a:solidFill>
                    <a:effectLst/>
                    <a:latin typeface="+mn-lt"/>
                    <a:ea typeface="+mn-ea"/>
                    <a:cs typeface="+mn-cs"/>
                  </a:rPr>
                  <a:t>136</a:t>
                </a:r>
                <a:r>
                  <a:rPr lang="en-US" sz="1200" kern="1200" dirty="0">
                    <a:solidFill>
                      <a:schemeClr val="tx1"/>
                    </a:solidFill>
                    <a:effectLst/>
                    <a:latin typeface="+mn-lt"/>
                    <a:ea typeface="+mn-ea"/>
                    <a:cs typeface="+mn-cs"/>
                  </a:rPr>
                  <a:t>Xe/</a:t>
                </a:r>
                <a:r>
                  <a:rPr lang="en-US" sz="1200" kern="1200" baseline="30000" dirty="0">
                    <a:solidFill>
                      <a:schemeClr val="tx1"/>
                    </a:solidFill>
                    <a:effectLst/>
                    <a:latin typeface="+mn-lt"/>
                    <a:ea typeface="+mn-ea"/>
                    <a:cs typeface="+mn-cs"/>
                  </a:rPr>
                  <a:t>130</a:t>
                </a:r>
                <a:r>
                  <a:rPr lang="en-US" sz="1200" kern="1200" dirty="0">
                    <a:solidFill>
                      <a:schemeClr val="tx1"/>
                    </a:solidFill>
                    <a:effectLst/>
                    <a:latin typeface="+mn-lt"/>
                    <a:ea typeface="+mn-ea"/>
                    <a:cs typeface="+mn-cs"/>
                  </a:rPr>
                  <a:t>Xe ratios are obtained.</a:t>
                </a:r>
                <a:endParaRPr lang="en-GB" sz="1200" kern="1200" dirty="0">
                  <a:solidFill>
                    <a:schemeClr val="tx1"/>
                  </a:solidFill>
                  <a:effectLst/>
                  <a:latin typeface="+mn-lt"/>
                  <a:ea typeface="+mn-ea"/>
                  <a:cs typeface="+mn-cs"/>
                </a:endParaRP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Figure 1 (a)</a:t>
                </a:r>
                <a:r>
                  <a:rPr lang="en-US" sz="1200" kern="1200" dirty="0">
                    <a:solidFill>
                      <a:schemeClr val="tx1"/>
                    </a:solidFill>
                    <a:effectLst/>
                    <a:latin typeface="+mn-lt"/>
                    <a:ea typeface="+mn-ea"/>
                    <a:cs typeface="+mn-cs"/>
                  </a:rPr>
                  <a:t> Structure factors, </a:t>
                </a:r>
                <a:r>
                  <a:rPr lang="en-GB" sz="1200" i="1" kern="1200" dirty="0">
                    <a:solidFill>
                      <a:schemeClr val="tx1"/>
                    </a:solidFill>
                    <a:effectLst/>
                    <a:latin typeface="+mn-lt"/>
                    <a:ea typeface="+mn-ea"/>
                    <a:cs typeface="+mn-cs"/>
                  </a:rPr>
                  <a:t>S(q)</a:t>
                </a:r>
                <a:r>
                  <a:rPr lang="nl-NL" sz="1200" kern="1200" dirty="0">
                    <a:solidFill>
                      <a:schemeClr val="tx1"/>
                    </a:solidFill>
                    <a:effectLst/>
                    <a:latin typeface="+mn-lt"/>
                    <a:ea typeface="+mn-ea"/>
                    <a:cs typeface="+mn-cs"/>
                  </a:rPr>
                  <a:t>, of </a:t>
                </a:r>
                <a:r>
                  <a:rPr lang="nl-NL" sz="1200" kern="1200" dirty="0" err="1">
                    <a:solidFill>
                      <a:schemeClr val="tx1"/>
                    </a:solidFill>
                    <a:effectLst/>
                    <a:latin typeface="+mn-lt"/>
                    <a:ea typeface="+mn-ea"/>
                    <a:cs typeface="+mn-cs"/>
                  </a:rPr>
                  <a:t>molten</a:t>
                </a:r>
                <a:r>
                  <a:rPr lang="nl-NL" sz="1200" kern="1200" dirty="0">
                    <a:solidFill>
                      <a:schemeClr val="tx1"/>
                    </a:solidFill>
                    <a:effectLst/>
                    <a:latin typeface="+mn-lt"/>
                    <a:ea typeface="+mn-ea"/>
                    <a:cs typeface="+mn-cs"/>
                  </a:rPr>
                  <a:t> </a:t>
                </a:r>
                <a:r>
                  <a:rPr lang="nl-NL" sz="1200" kern="1200" dirty="0" err="1">
                    <a:solidFill>
                      <a:schemeClr val="tx1"/>
                    </a:solidFill>
                    <a:effectLst/>
                    <a:latin typeface="+mn-lt"/>
                    <a:ea typeface="+mn-ea"/>
                    <a:cs typeface="+mn-cs"/>
                  </a:rPr>
                  <a:t>CaCO</a:t>
                </a:r>
                <a:r>
                  <a:rPr lang="en-GB" sz="1200" kern="1200" baseline="-25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curves are stacked to see better the evolution with increased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a:t>
                </a:r>
                <a:r>
                  <a:rPr lang="en-US" sz="1200" i="1" kern="120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 conditions (given on the right panel); the main change affecting </a:t>
                </a:r>
                <a:r>
                  <a:rPr lang="en-GB" sz="1200" i="1" kern="1200" dirty="0">
                    <a:solidFill>
                      <a:schemeClr val="tx1"/>
                    </a:solidFill>
                    <a:effectLst/>
                    <a:latin typeface="+mn-lt"/>
                    <a:ea typeface="+mn-ea"/>
                    <a:cs typeface="+mn-cs"/>
                  </a:rPr>
                  <a:t>S(q)</a:t>
                </a:r>
                <a:r>
                  <a:rPr lang="en-US" sz="1200" kern="1200" dirty="0">
                    <a:solidFill>
                      <a:schemeClr val="tx1"/>
                    </a:solidFill>
                    <a:effectLst/>
                    <a:latin typeface="+mn-lt"/>
                    <a:ea typeface="+mn-ea"/>
                    <a:cs typeface="+mn-cs"/>
                  </a:rPr>
                  <a:t> (Fig. 1a) is the shift of the first sharp diffraction peak (FSDP) towards higher reciprocal distances, up to 2.28 </a:t>
                </a:r>
                <a:r>
                  <a:rPr lang="da-DK" sz="1200" kern="1200" dirty="0">
                    <a:solidFill>
                      <a:schemeClr val="tx1"/>
                    </a:solidFill>
                    <a:effectLst/>
                    <a:latin typeface="+mn-lt"/>
                    <a:ea typeface="+mn-ea"/>
                    <a:cs typeface="+mn-cs"/>
                  </a:rPr>
                  <a:t>Å</a:t>
                </a:r>
                <a:r>
                  <a:rPr lang="fr-FR" sz="1200" kern="1200" baseline="30000" dirty="0">
                    <a:solidFill>
                      <a:schemeClr val="tx1"/>
                    </a:solidFill>
                    <a:effectLst/>
                    <a:latin typeface="+mn-lt"/>
                    <a:ea typeface="+mn-ea"/>
                    <a:cs typeface="+mn-cs"/>
                  </a:rPr>
                  <a:t>-</a:t>
                </a:r>
                <a:r>
                  <a:rPr lang="en-GB" sz="1200" kern="1200" baseline="30000" dirty="0">
                    <a:solidFill>
                      <a:schemeClr val="tx1"/>
                    </a:solidFill>
                    <a:effectLst/>
                    <a:latin typeface="+mn-lt"/>
                    <a:ea typeface="+mn-ea"/>
                    <a:cs typeface="+mn-cs"/>
                  </a:rPr>
                  <a:t>1</a:t>
                </a:r>
                <a:r>
                  <a:rPr lang="en-US" sz="1200" kern="1200" dirty="0">
                    <a:solidFill>
                      <a:schemeClr val="tx1"/>
                    </a:solidFill>
                    <a:effectLst/>
                    <a:latin typeface="+mn-lt"/>
                    <a:ea typeface="+mn-ea"/>
                    <a:cs typeface="+mn-cs"/>
                  </a:rPr>
                  <a:t> at 8.7 </a:t>
                </a:r>
                <a:r>
                  <a:rPr lang="en-US" sz="1200" kern="1200" dirty="0" err="1">
                    <a:solidFill>
                      <a:schemeClr val="tx1"/>
                    </a:solidFill>
                    <a:effectLst/>
                    <a:latin typeface="+mn-lt"/>
                    <a:ea typeface="+mn-ea"/>
                    <a:cs typeface="+mn-cs"/>
                  </a:rPr>
                  <a:t>GPa</a:t>
                </a:r>
                <a:r>
                  <a:rPr lang="en-US" sz="1200" kern="1200" dirty="0">
                    <a:solidFill>
                      <a:schemeClr val="tx1"/>
                    </a:solidFill>
                    <a:effectLst/>
                    <a:latin typeface="+mn-lt"/>
                    <a:ea typeface="+mn-ea"/>
                    <a:cs typeface="+mn-cs"/>
                  </a:rPr>
                  <a:t> which corresponds in the real space to a characteristic mid-range order distance, </a:t>
                </a:r>
                <a:r>
                  <a:rPr lang="en-GB" sz="1200" i="0" kern="1200">
                    <a:solidFill>
                      <a:schemeClr val="tx1"/>
                    </a:solidFill>
                    <a:effectLst/>
                    <a:latin typeface="+mn-lt"/>
                    <a:ea typeface="+mn-ea"/>
                    <a:cs typeface="+mn-cs"/>
                  </a:rPr>
                  <a:t>2𝜋/𝑞_𝐹𝑆𝐷𝑃</a:t>
                </a:r>
                <a:r>
                  <a:rPr lang="en-GB"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of 2.76 </a:t>
                </a:r>
                <a:r>
                  <a:rPr lang="da-DK" sz="1200" kern="1200" dirty="0">
                    <a:solidFill>
                      <a:schemeClr val="tx1"/>
                    </a:solidFill>
                    <a:effectLst/>
                    <a:latin typeface="+mn-lt"/>
                    <a:ea typeface="+mn-ea"/>
                    <a:cs typeface="+mn-cs"/>
                  </a:rPr>
                  <a:t>Å</a:t>
                </a:r>
                <a:r>
                  <a:rPr lang="en-GB"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(b)</a:t>
                </a:r>
                <a:r>
                  <a:rPr lang="en-US" sz="1200" kern="1200" dirty="0">
                    <a:solidFill>
                      <a:schemeClr val="tx1"/>
                    </a:solidFill>
                    <a:effectLst/>
                    <a:latin typeface="+mn-lt"/>
                    <a:ea typeface="+mn-ea"/>
                    <a:cs typeface="+mn-cs"/>
                  </a:rPr>
                  <a:t> Corresponding radial distribution functions (plain curves), </a:t>
                </a:r>
                <a:r>
                  <a:rPr lang="en-GB" sz="1200" i="1" kern="1200" dirty="0">
                    <a:solidFill>
                      <a:schemeClr val="tx1"/>
                    </a:solidFill>
                    <a:effectLst/>
                    <a:latin typeface="+mn-lt"/>
                    <a:ea typeface="+mn-ea"/>
                    <a:cs typeface="+mn-cs"/>
                  </a:rPr>
                  <a:t>g(r)</a:t>
                </a:r>
                <a:r>
                  <a:rPr lang="en-GB"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compared to MD simulations (dashed curve; </a:t>
                </a:r>
                <a:r>
                  <a:rPr lang="en-US" sz="1200" kern="1200" dirty="0" err="1">
                    <a:solidFill>
                      <a:schemeClr val="tx1"/>
                    </a:solidFill>
                    <a:effectLst/>
                    <a:latin typeface="+mn-lt"/>
                    <a:ea typeface="+mn-ea"/>
                    <a:cs typeface="+mn-cs"/>
                  </a:rPr>
                  <a:t>Vuilleumier</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et al</a:t>
                </a:r>
                <a:r>
                  <a:rPr lang="en-US" sz="1200" kern="1200" dirty="0">
                    <a:solidFill>
                      <a:schemeClr val="tx1"/>
                    </a:solidFill>
                    <a:effectLst/>
                    <a:latin typeface="+mn-lt"/>
                    <a:ea typeface="+mn-ea"/>
                    <a:cs typeface="+mn-cs"/>
                  </a:rPr>
                  <a:t>., 2014).</a:t>
                </a:r>
                <a:endParaRPr lang="en-GB" sz="1200" kern="1200" dirty="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A5D5EF4E-C39C-4320-9BC4-7602AEACBD62}" type="slidenum">
              <a:rPr lang="en-GB" smtClean="0"/>
              <a:t>1</a:t>
            </a:fld>
            <a:endParaRPr lang="en-GB"/>
          </a:p>
        </p:txBody>
      </p:sp>
    </p:spTree>
    <p:extLst>
      <p:ext uri="{BB962C8B-B14F-4D97-AF65-F5344CB8AC3E}">
        <p14:creationId xmlns:p14="http://schemas.microsoft.com/office/powerpoint/2010/main" val="2865818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1B77A-AD9E-42CE-90FE-2A2B85BA6A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07BDCB0-2F98-4689-B4DC-EBA31EED95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2B18CC1-746B-4575-80C5-9180D943F9B0}"/>
              </a:ext>
            </a:extLst>
          </p:cNvPr>
          <p:cNvSpPr>
            <a:spLocks noGrp="1"/>
          </p:cNvSpPr>
          <p:nvPr>
            <p:ph type="dt" sz="half" idx="10"/>
          </p:nvPr>
        </p:nvSpPr>
        <p:spPr/>
        <p:txBody>
          <a:bodyPr/>
          <a:lstStyle/>
          <a:p>
            <a:fld id="{8C1B2804-2022-499F-AEBC-0A6FF3388BE2}" type="datetimeFigureOut">
              <a:rPr lang="en-GB" smtClean="0"/>
              <a:t>17/12/2018</a:t>
            </a:fld>
            <a:endParaRPr lang="en-GB"/>
          </a:p>
        </p:txBody>
      </p:sp>
      <p:sp>
        <p:nvSpPr>
          <p:cNvPr id="5" name="Footer Placeholder 4">
            <a:extLst>
              <a:ext uri="{FF2B5EF4-FFF2-40B4-BE49-F238E27FC236}">
                <a16:creationId xmlns:a16="http://schemas.microsoft.com/office/drawing/2014/main" id="{EF625D76-471C-46CA-85B1-9542E01AA8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E3BD73-5656-4ABB-9EC0-E921F08CF387}"/>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006947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B4C8-EF40-4129-B925-4B9888E2796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822B0D2-5CC9-448C-9BD4-5A2D7A8B33B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065027-A13C-44B4-9C3B-CAF026DAFDC1}"/>
              </a:ext>
            </a:extLst>
          </p:cNvPr>
          <p:cNvSpPr>
            <a:spLocks noGrp="1"/>
          </p:cNvSpPr>
          <p:nvPr>
            <p:ph type="dt" sz="half" idx="10"/>
          </p:nvPr>
        </p:nvSpPr>
        <p:spPr/>
        <p:txBody>
          <a:bodyPr/>
          <a:lstStyle/>
          <a:p>
            <a:fld id="{8C1B2804-2022-499F-AEBC-0A6FF3388BE2}" type="datetimeFigureOut">
              <a:rPr lang="en-GB" smtClean="0"/>
              <a:t>17/12/2018</a:t>
            </a:fld>
            <a:endParaRPr lang="en-GB"/>
          </a:p>
        </p:txBody>
      </p:sp>
      <p:sp>
        <p:nvSpPr>
          <p:cNvPr id="5" name="Footer Placeholder 4">
            <a:extLst>
              <a:ext uri="{FF2B5EF4-FFF2-40B4-BE49-F238E27FC236}">
                <a16:creationId xmlns:a16="http://schemas.microsoft.com/office/drawing/2014/main" id="{0E1EE38C-12E3-410D-A654-8911778901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49C061-4FD5-4723-87C0-82A1607760F9}"/>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768581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42312C-0787-421F-B6C4-28205E7AC15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4ECF14-3AFA-47E6-93C1-FD81DDB73FE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F80EAF-EE41-4061-B44A-35C321DF1694}"/>
              </a:ext>
            </a:extLst>
          </p:cNvPr>
          <p:cNvSpPr>
            <a:spLocks noGrp="1"/>
          </p:cNvSpPr>
          <p:nvPr>
            <p:ph type="dt" sz="half" idx="10"/>
          </p:nvPr>
        </p:nvSpPr>
        <p:spPr/>
        <p:txBody>
          <a:bodyPr/>
          <a:lstStyle/>
          <a:p>
            <a:fld id="{8C1B2804-2022-499F-AEBC-0A6FF3388BE2}" type="datetimeFigureOut">
              <a:rPr lang="en-GB" smtClean="0"/>
              <a:t>17/12/2018</a:t>
            </a:fld>
            <a:endParaRPr lang="en-GB"/>
          </a:p>
        </p:txBody>
      </p:sp>
      <p:sp>
        <p:nvSpPr>
          <p:cNvPr id="5" name="Footer Placeholder 4">
            <a:extLst>
              <a:ext uri="{FF2B5EF4-FFF2-40B4-BE49-F238E27FC236}">
                <a16:creationId xmlns:a16="http://schemas.microsoft.com/office/drawing/2014/main" id="{83E7AC7D-01FB-43A7-A07D-D6023C3A34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1BA76D-FCB1-4559-B3F0-A878D1BD5240}"/>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432005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12D16-66A3-4566-9E68-B544E2F105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0D30713-681D-4D4B-86C3-CD3CC2C9B01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92439B-D52C-4963-8A9E-E49B072760AB}"/>
              </a:ext>
            </a:extLst>
          </p:cNvPr>
          <p:cNvSpPr>
            <a:spLocks noGrp="1"/>
          </p:cNvSpPr>
          <p:nvPr>
            <p:ph type="dt" sz="half" idx="10"/>
          </p:nvPr>
        </p:nvSpPr>
        <p:spPr/>
        <p:txBody>
          <a:bodyPr/>
          <a:lstStyle/>
          <a:p>
            <a:fld id="{8C1B2804-2022-499F-AEBC-0A6FF3388BE2}" type="datetimeFigureOut">
              <a:rPr lang="en-GB" smtClean="0"/>
              <a:t>17/12/2018</a:t>
            </a:fld>
            <a:endParaRPr lang="en-GB"/>
          </a:p>
        </p:txBody>
      </p:sp>
      <p:sp>
        <p:nvSpPr>
          <p:cNvPr id="5" name="Footer Placeholder 4">
            <a:extLst>
              <a:ext uri="{FF2B5EF4-FFF2-40B4-BE49-F238E27FC236}">
                <a16:creationId xmlns:a16="http://schemas.microsoft.com/office/drawing/2014/main" id="{3D10BB58-8C09-4EAB-BDE2-C4BE4D362C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526362-35E5-438E-AE2E-345E8D37223D}"/>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393811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7ADCD-2C59-499A-8BB6-1B7EEAD5BD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9745C4F-5F3F-4202-9011-7A0120E447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E381016-7CA1-4BD6-9CFA-A9F658D7B464}"/>
              </a:ext>
            </a:extLst>
          </p:cNvPr>
          <p:cNvSpPr>
            <a:spLocks noGrp="1"/>
          </p:cNvSpPr>
          <p:nvPr>
            <p:ph type="dt" sz="half" idx="10"/>
          </p:nvPr>
        </p:nvSpPr>
        <p:spPr/>
        <p:txBody>
          <a:bodyPr/>
          <a:lstStyle/>
          <a:p>
            <a:fld id="{8C1B2804-2022-499F-AEBC-0A6FF3388BE2}" type="datetimeFigureOut">
              <a:rPr lang="en-GB" smtClean="0"/>
              <a:t>17/12/2018</a:t>
            </a:fld>
            <a:endParaRPr lang="en-GB"/>
          </a:p>
        </p:txBody>
      </p:sp>
      <p:sp>
        <p:nvSpPr>
          <p:cNvPr id="5" name="Footer Placeholder 4">
            <a:extLst>
              <a:ext uri="{FF2B5EF4-FFF2-40B4-BE49-F238E27FC236}">
                <a16:creationId xmlns:a16="http://schemas.microsoft.com/office/drawing/2014/main" id="{A7F5D68C-83EE-4C22-8119-880A314D7A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921CC1-DCB7-4B45-A3EB-14F55F33851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89241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BFB2F-3441-4C29-82F2-C00B696749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C942F89-D38D-4DF3-9842-7CCE48938A0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F694011-0760-48E9-B43B-DD3FFC8CFB4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3D1C331-6084-4441-85DB-7E7BDFF86069}"/>
              </a:ext>
            </a:extLst>
          </p:cNvPr>
          <p:cNvSpPr>
            <a:spLocks noGrp="1"/>
          </p:cNvSpPr>
          <p:nvPr>
            <p:ph type="dt" sz="half" idx="10"/>
          </p:nvPr>
        </p:nvSpPr>
        <p:spPr/>
        <p:txBody>
          <a:bodyPr/>
          <a:lstStyle/>
          <a:p>
            <a:fld id="{8C1B2804-2022-499F-AEBC-0A6FF3388BE2}" type="datetimeFigureOut">
              <a:rPr lang="en-GB" smtClean="0"/>
              <a:t>17/12/2018</a:t>
            </a:fld>
            <a:endParaRPr lang="en-GB"/>
          </a:p>
        </p:txBody>
      </p:sp>
      <p:sp>
        <p:nvSpPr>
          <p:cNvPr id="6" name="Footer Placeholder 5">
            <a:extLst>
              <a:ext uri="{FF2B5EF4-FFF2-40B4-BE49-F238E27FC236}">
                <a16:creationId xmlns:a16="http://schemas.microsoft.com/office/drawing/2014/main" id="{18649EB1-EDBE-4C05-B153-AFA8C5EA01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E3A5BF-8E1D-441A-AD59-5E8C7D2D2033}"/>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3134132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FF436-B1AB-4884-9E80-4F95E5105B1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8E4BCD-85C2-4CEA-8526-EB8082DD78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643E3DD-0812-4D7D-97D0-56CCC315CCF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1EB60D-88C3-4999-889F-4D75C03358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AAC0CEC-2BBA-4B8C-9C49-1C6B61148D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980D2AE-E9FC-4363-9ACD-BEF5701C10B0}"/>
              </a:ext>
            </a:extLst>
          </p:cNvPr>
          <p:cNvSpPr>
            <a:spLocks noGrp="1"/>
          </p:cNvSpPr>
          <p:nvPr>
            <p:ph type="dt" sz="half" idx="10"/>
          </p:nvPr>
        </p:nvSpPr>
        <p:spPr/>
        <p:txBody>
          <a:bodyPr/>
          <a:lstStyle/>
          <a:p>
            <a:fld id="{8C1B2804-2022-499F-AEBC-0A6FF3388BE2}" type="datetimeFigureOut">
              <a:rPr lang="en-GB" smtClean="0"/>
              <a:t>17/12/2018</a:t>
            </a:fld>
            <a:endParaRPr lang="en-GB"/>
          </a:p>
        </p:txBody>
      </p:sp>
      <p:sp>
        <p:nvSpPr>
          <p:cNvPr id="8" name="Footer Placeholder 7">
            <a:extLst>
              <a:ext uri="{FF2B5EF4-FFF2-40B4-BE49-F238E27FC236}">
                <a16:creationId xmlns:a16="http://schemas.microsoft.com/office/drawing/2014/main" id="{07B08252-27D7-4369-8248-FA04CFEC3BE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2D69BAD-A5F1-49F0-88A6-E94477A56C8E}"/>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60037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5CED3-97DC-4798-B74C-DB047D87FD1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0BFFF59-ACA7-44E4-91F7-D110A228592D}"/>
              </a:ext>
            </a:extLst>
          </p:cNvPr>
          <p:cNvSpPr>
            <a:spLocks noGrp="1"/>
          </p:cNvSpPr>
          <p:nvPr>
            <p:ph type="dt" sz="half" idx="10"/>
          </p:nvPr>
        </p:nvSpPr>
        <p:spPr/>
        <p:txBody>
          <a:bodyPr/>
          <a:lstStyle/>
          <a:p>
            <a:fld id="{8C1B2804-2022-499F-AEBC-0A6FF3388BE2}" type="datetimeFigureOut">
              <a:rPr lang="en-GB" smtClean="0"/>
              <a:t>17/12/2018</a:t>
            </a:fld>
            <a:endParaRPr lang="en-GB"/>
          </a:p>
        </p:txBody>
      </p:sp>
      <p:sp>
        <p:nvSpPr>
          <p:cNvPr id="4" name="Footer Placeholder 3">
            <a:extLst>
              <a:ext uri="{FF2B5EF4-FFF2-40B4-BE49-F238E27FC236}">
                <a16:creationId xmlns:a16="http://schemas.microsoft.com/office/drawing/2014/main" id="{CBD7E3B0-6D81-4F00-82BA-59EA1DEC662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0AC9C2B-BAF8-4096-885A-F089972AFEA0}"/>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260647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D48B7B-DDEA-4733-A757-1F88959A72BE}"/>
              </a:ext>
            </a:extLst>
          </p:cNvPr>
          <p:cNvSpPr>
            <a:spLocks noGrp="1"/>
          </p:cNvSpPr>
          <p:nvPr>
            <p:ph type="dt" sz="half" idx="10"/>
          </p:nvPr>
        </p:nvSpPr>
        <p:spPr/>
        <p:txBody>
          <a:bodyPr/>
          <a:lstStyle/>
          <a:p>
            <a:fld id="{8C1B2804-2022-499F-AEBC-0A6FF3388BE2}" type="datetimeFigureOut">
              <a:rPr lang="en-GB" smtClean="0"/>
              <a:t>17/12/2018</a:t>
            </a:fld>
            <a:endParaRPr lang="en-GB"/>
          </a:p>
        </p:txBody>
      </p:sp>
      <p:sp>
        <p:nvSpPr>
          <p:cNvPr id="3" name="Footer Placeholder 2">
            <a:extLst>
              <a:ext uri="{FF2B5EF4-FFF2-40B4-BE49-F238E27FC236}">
                <a16:creationId xmlns:a16="http://schemas.microsoft.com/office/drawing/2014/main" id="{F98EF47A-014A-438F-8C89-B8EB5CE2A7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24803F8-B3CF-4ECF-9388-1E8DA1FF5FDE}"/>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840211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4E43-C6B2-40C4-8FFA-C52F89F295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057852-972A-4D31-AEBD-8F78579B81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50E9D65-5526-4271-B6CA-35AB50F075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85EA18-2D15-40F3-A2C6-D56011A18616}"/>
              </a:ext>
            </a:extLst>
          </p:cNvPr>
          <p:cNvSpPr>
            <a:spLocks noGrp="1"/>
          </p:cNvSpPr>
          <p:nvPr>
            <p:ph type="dt" sz="half" idx="10"/>
          </p:nvPr>
        </p:nvSpPr>
        <p:spPr/>
        <p:txBody>
          <a:bodyPr/>
          <a:lstStyle/>
          <a:p>
            <a:fld id="{8C1B2804-2022-499F-AEBC-0A6FF3388BE2}" type="datetimeFigureOut">
              <a:rPr lang="en-GB" smtClean="0"/>
              <a:t>17/12/2018</a:t>
            </a:fld>
            <a:endParaRPr lang="en-GB"/>
          </a:p>
        </p:txBody>
      </p:sp>
      <p:sp>
        <p:nvSpPr>
          <p:cNvPr id="6" name="Footer Placeholder 5">
            <a:extLst>
              <a:ext uri="{FF2B5EF4-FFF2-40B4-BE49-F238E27FC236}">
                <a16:creationId xmlns:a16="http://schemas.microsoft.com/office/drawing/2014/main" id="{B1B7921E-6790-414D-BF40-B0EBDDBCE6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D9BEBD-4601-4E89-961A-F57B88523A9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4168497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8FBA1-18D8-4EFD-B4F7-1CDF5114EF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7B28A52-A027-4CA4-9D5C-D1F5A7EB04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12B8EE3-F341-4337-9869-E7CE762092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14204A-B11A-4FA3-B09C-AC7E325BE69E}"/>
              </a:ext>
            </a:extLst>
          </p:cNvPr>
          <p:cNvSpPr>
            <a:spLocks noGrp="1"/>
          </p:cNvSpPr>
          <p:nvPr>
            <p:ph type="dt" sz="half" idx="10"/>
          </p:nvPr>
        </p:nvSpPr>
        <p:spPr/>
        <p:txBody>
          <a:bodyPr/>
          <a:lstStyle/>
          <a:p>
            <a:fld id="{8C1B2804-2022-499F-AEBC-0A6FF3388BE2}" type="datetimeFigureOut">
              <a:rPr lang="en-GB" smtClean="0"/>
              <a:t>17/12/2018</a:t>
            </a:fld>
            <a:endParaRPr lang="en-GB"/>
          </a:p>
        </p:txBody>
      </p:sp>
      <p:sp>
        <p:nvSpPr>
          <p:cNvPr id="6" name="Footer Placeholder 5">
            <a:extLst>
              <a:ext uri="{FF2B5EF4-FFF2-40B4-BE49-F238E27FC236}">
                <a16:creationId xmlns:a16="http://schemas.microsoft.com/office/drawing/2014/main" id="{DD1D2141-4D98-4594-A074-B96040C2CD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11AAAB-D8AC-4254-8E04-D31385E213C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846297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E878FC-9573-4705-AAD7-77EEC76A28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86D3BC-331D-4BAE-8423-9769C843B1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10CBDD-5E47-415A-8076-50612360A9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B2804-2022-499F-AEBC-0A6FF3388BE2}" type="datetimeFigureOut">
              <a:rPr lang="en-GB" smtClean="0"/>
              <a:t>17/12/2018</a:t>
            </a:fld>
            <a:endParaRPr lang="en-GB"/>
          </a:p>
        </p:txBody>
      </p:sp>
      <p:sp>
        <p:nvSpPr>
          <p:cNvPr id="5" name="Footer Placeholder 4">
            <a:extLst>
              <a:ext uri="{FF2B5EF4-FFF2-40B4-BE49-F238E27FC236}">
                <a16:creationId xmlns:a16="http://schemas.microsoft.com/office/drawing/2014/main" id="{025D00AC-39A3-45E8-8AA0-F551116C96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4414DD2-6015-48ED-848E-AE15FA2D34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F9AE1-45E4-4598-9D4D-71B7CF00AD8A}" type="slidenum">
              <a:rPr lang="en-GB" smtClean="0"/>
              <a:t>‹#›</a:t>
            </a:fld>
            <a:endParaRPr lang="en-GB"/>
          </a:p>
        </p:txBody>
      </p:sp>
    </p:spTree>
    <p:extLst>
      <p:ext uri="{BB962C8B-B14F-4D97-AF65-F5344CB8AC3E}">
        <p14:creationId xmlns:p14="http://schemas.microsoft.com/office/powerpoint/2010/main" val="60617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8" descr="GeoPerspLetters_logo_250.png">
            <a:extLst>
              <a:ext uri="{FF2B5EF4-FFF2-40B4-BE49-F238E27FC236}">
                <a16:creationId xmlns:a16="http://schemas.microsoft.com/office/drawing/2014/main" id="{43CDA8D4-EBD6-4957-A7BC-D25F0059240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5900" y="179388"/>
            <a:ext cx="2022475" cy="83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3">
            <a:extLst>
              <a:ext uri="{FF2B5EF4-FFF2-40B4-BE49-F238E27FC236}">
                <a16:creationId xmlns:a16="http://schemas.microsoft.com/office/drawing/2014/main" id="{6EAD7618-3F46-4AC7-9DF4-2F101F44696A}"/>
              </a:ext>
            </a:extLst>
          </p:cNvPr>
          <p:cNvSpPr txBox="1">
            <a:spLocks noChangeArrowheads="1"/>
          </p:cNvSpPr>
          <p:nvPr/>
        </p:nvSpPr>
        <p:spPr bwMode="auto">
          <a:xfrm>
            <a:off x="7524750" y="179388"/>
            <a:ext cx="4499277" cy="693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3000"/>
              </a:lnSpc>
              <a:spcAft>
                <a:spcPts val="888"/>
              </a:spcAft>
              <a:buClr>
                <a:srgbClr val="000000"/>
              </a:buClr>
              <a:buSzPct val="100000"/>
              <a:buFont typeface="Arial" panose="020B0604020202020204" pitchFamily="34" charset="0"/>
              <a:buChar char="•"/>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r">
              <a:spcAft>
                <a:spcPct val="0"/>
              </a:spcAft>
              <a:buSzPct val="45000"/>
              <a:buNone/>
            </a:pPr>
            <a:r>
              <a:rPr lang="de-AT" altLang="en-US" sz="1400" b="1" dirty="0">
                <a:solidFill>
                  <a:schemeClr val="tx1"/>
                </a:solidFill>
                <a:latin typeface="Arial" panose="020B0604020202020204" pitchFamily="34" charset="0"/>
                <a:cs typeface="Arial" panose="020B0604020202020204" pitchFamily="34" charset="0"/>
              </a:rPr>
              <a:t>Péron and Moreira</a:t>
            </a:r>
          </a:p>
          <a:p>
            <a:pPr algn="r">
              <a:spcAft>
                <a:spcPct val="0"/>
              </a:spcAft>
              <a:buSzPct val="45000"/>
              <a:buNone/>
            </a:pPr>
            <a:r>
              <a:rPr lang="en-US" altLang="en-US" sz="1400" b="1" dirty="0">
                <a:solidFill>
                  <a:schemeClr val="tx1"/>
                </a:solidFill>
                <a:latin typeface="Arial" panose="020B0604020202020204" pitchFamily="34" charset="0"/>
                <a:cs typeface="Arial" panose="020B0604020202020204" pitchFamily="34" charset="0"/>
              </a:rPr>
              <a:t>Onset of volatile recycling into the mantle determined by xenon anomalies</a:t>
            </a:r>
          </a:p>
        </p:txBody>
      </p:sp>
      <p:sp>
        <p:nvSpPr>
          <p:cNvPr id="11" name="Text Box 4">
            <a:extLst>
              <a:ext uri="{FF2B5EF4-FFF2-40B4-BE49-F238E27FC236}">
                <a16:creationId xmlns:a16="http://schemas.microsoft.com/office/drawing/2014/main" id="{B1D637F6-4B43-4938-B9B5-C1D1F61E5A43}"/>
              </a:ext>
            </a:extLst>
          </p:cNvPr>
          <p:cNvSpPr txBox="1">
            <a:spLocks noChangeArrowheads="1"/>
          </p:cNvSpPr>
          <p:nvPr/>
        </p:nvSpPr>
        <p:spPr bwMode="auto">
          <a:xfrm>
            <a:off x="215900" y="6473628"/>
            <a:ext cx="73088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863600" indent="-287338">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2954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7272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1590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6162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30734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5306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9878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spcAft>
                <a:spcPct val="0"/>
              </a:spcAft>
              <a:buSzPct val="45000"/>
              <a:buNone/>
            </a:pPr>
            <a:r>
              <a:rPr lang="de-AT" altLang="en-US" sz="1200" b="1" dirty="0">
                <a:latin typeface="Arial" panose="020B0604020202020204" pitchFamily="34" charset="0"/>
              </a:rPr>
              <a:t>Péron and Moreira </a:t>
            </a:r>
            <a:r>
              <a:rPr lang="tr-TR" altLang="en-US" sz="1200" b="1" dirty="0">
                <a:latin typeface="Arial" panose="020B0604020202020204" pitchFamily="34" charset="0"/>
              </a:rPr>
              <a:t>(201</a:t>
            </a:r>
            <a:r>
              <a:rPr lang="en-US" altLang="en-US" sz="1200" b="1" dirty="0">
                <a:latin typeface="Arial" panose="020B0604020202020204" pitchFamily="34" charset="0"/>
              </a:rPr>
              <a:t>8</a:t>
            </a:r>
            <a:r>
              <a:rPr lang="fr-FR" altLang="en-US" sz="1200" b="1" dirty="0">
                <a:latin typeface="Arial" panose="020B0604020202020204" pitchFamily="34" charset="0"/>
              </a:rPr>
              <a:t>)</a:t>
            </a:r>
            <a:r>
              <a:rPr lang="tr-TR" altLang="en-US" sz="1200" b="1" dirty="0">
                <a:latin typeface="Arial" panose="020B0604020202020204" pitchFamily="34" charset="0"/>
              </a:rPr>
              <a:t> </a:t>
            </a:r>
            <a:r>
              <a:rPr lang="tr-TR" altLang="en-US" sz="1200" b="1" i="1" dirty="0">
                <a:latin typeface="Arial" panose="020B0604020202020204" pitchFamily="34" charset="0"/>
              </a:rPr>
              <a:t>Geochem. Persp. Let. </a:t>
            </a:r>
            <a:r>
              <a:rPr lang="fr-FR" altLang="en-US" sz="1200" b="1" dirty="0">
                <a:latin typeface="Arial" panose="020B0604020202020204" pitchFamily="34" charset="0"/>
              </a:rPr>
              <a:t>9</a:t>
            </a:r>
            <a:r>
              <a:rPr lang="tr-TR" altLang="en-US" sz="1200" b="1" dirty="0">
                <a:latin typeface="Arial" panose="020B0604020202020204" pitchFamily="34" charset="0"/>
              </a:rPr>
              <a:t>, </a:t>
            </a:r>
            <a:r>
              <a:rPr lang="fr-FR" altLang="en-US" sz="1200" b="1">
                <a:latin typeface="Arial" panose="020B0604020202020204" pitchFamily="34" charset="0"/>
              </a:rPr>
              <a:t>21-25 </a:t>
            </a:r>
            <a:r>
              <a:rPr lang="tr-TR" altLang="en-US" sz="1200" b="1" dirty="0">
                <a:latin typeface="Arial" panose="020B0604020202020204" pitchFamily="34" charset="0"/>
              </a:rPr>
              <a:t>| doi: 10.7185/geochemlet.1</a:t>
            </a:r>
            <a:r>
              <a:rPr lang="fr-FR" altLang="en-US" sz="1200" b="1" dirty="0">
                <a:latin typeface="Arial" panose="020B0604020202020204" pitchFamily="34" charset="0"/>
              </a:rPr>
              <a:t>833</a:t>
            </a:r>
            <a:endParaRPr lang="en-GB" altLang="en-US" sz="1200" b="1" dirty="0">
              <a:latin typeface="Arial" panose="020B0604020202020204" pitchFamily="34" charset="0"/>
            </a:endParaRPr>
          </a:p>
        </p:txBody>
      </p:sp>
      <p:sp>
        <p:nvSpPr>
          <p:cNvPr id="12" name="Text Box 5">
            <a:extLst>
              <a:ext uri="{FF2B5EF4-FFF2-40B4-BE49-F238E27FC236}">
                <a16:creationId xmlns:a16="http://schemas.microsoft.com/office/drawing/2014/main" id="{00A0C749-5157-4628-A3FB-7AAE3B8CF560}"/>
              </a:ext>
            </a:extLst>
          </p:cNvPr>
          <p:cNvSpPr txBox="1">
            <a:spLocks noChangeArrowheads="1"/>
          </p:cNvSpPr>
          <p:nvPr/>
        </p:nvSpPr>
        <p:spPr bwMode="auto">
          <a:xfrm>
            <a:off x="8814218" y="6260109"/>
            <a:ext cx="320981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85725" indent="-85725">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just" eaLnBrk="1">
              <a:spcAft>
                <a:spcPct val="0"/>
              </a:spcAft>
              <a:buSzPct val="45000"/>
              <a:buFont typeface="Wingdings" panose="05000000000000000000" pitchFamily="2" charset="2"/>
              <a:buNone/>
            </a:pPr>
            <a:r>
              <a:rPr lang="en-GB" altLang="en-US" sz="1000" dirty="0">
                <a:latin typeface="Arial" panose="020B0604020202020204" pitchFamily="34" charset="0"/>
              </a:rPr>
              <a:t>© 2018 The Authors</a:t>
            </a:r>
          </a:p>
          <a:p>
            <a:pPr eaLnBrk="1">
              <a:spcAft>
                <a:spcPct val="0"/>
              </a:spcAft>
              <a:buSzPct val="45000"/>
              <a:buFont typeface="Wingdings" panose="05000000000000000000" pitchFamily="2" charset="2"/>
              <a:buNone/>
            </a:pPr>
            <a:r>
              <a:rPr lang="en-GB" altLang="en-US" sz="1000" dirty="0">
                <a:latin typeface="Arial" panose="020B0604020202020204" pitchFamily="34" charset="0"/>
              </a:rPr>
              <a:t>Published by the European Association of Geochemistry</a:t>
            </a:r>
          </a:p>
          <a:p>
            <a:pPr eaLnBrk="1">
              <a:spcAft>
                <a:spcPct val="0"/>
              </a:spcAft>
              <a:buSzPct val="45000"/>
              <a:buFont typeface="Wingdings" panose="05000000000000000000" pitchFamily="2" charset="2"/>
              <a:buNone/>
            </a:pPr>
            <a:r>
              <a:rPr lang="fr-FR" altLang="en-US" sz="1000" dirty="0">
                <a:latin typeface="Arial" panose="020B0604020202020204" pitchFamily="34" charset="0"/>
              </a:rPr>
              <a:t>u</a:t>
            </a:r>
            <a:r>
              <a:rPr lang="en-GB" altLang="en-US" sz="1000" dirty="0" err="1">
                <a:latin typeface="Arial" panose="020B0604020202020204" pitchFamily="34" charset="0"/>
              </a:rPr>
              <a:t>nder</a:t>
            </a:r>
            <a:r>
              <a:rPr lang="en-GB" altLang="en-US" sz="1000" dirty="0">
                <a:latin typeface="Arial" panose="020B0604020202020204" pitchFamily="34" charset="0"/>
              </a:rPr>
              <a:t> Creative Commons License CC BY-NC-ND.</a:t>
            </a:r>
          </a:p>
        </p:txBody>
      </p:sp>
      <p:sp>
        <p:nvSpPr>
          <p:cNvPr id="15" name="Rectangle 14">
            <a:extLst>
              <a:ext uri="{FF2B5EF4-FFF2-40B4-BE49-F238E27FC236}">
                <a16:creationId xmlns:a16="http://schemas.microsoft.com/office/drawing/2014/main" id="{05D4F318-9649-4DF1-9E5F-E27D37E6A5EB}"/>
              </a:ext>
            </a:extLst>
          </p:cNvPr>
          <p:cNvSpPr/>
          <p:nvPr/>
        </p:nvSpPr>
        <p:spPr>
          <a:xfrm>
            <a:off x="8703686" y="1613928"/>
            <a:ext cx="2974312" cy="3308598"/>
          </a:xfrm>
          <a:prstGeom prst="rect">
            <a:avLst/>
          </a:prstGeom>
        </p:spPr>
        <p:txBody>
          <a:bodyPr wrap="square">
            <a:spAutoFit/>
          </a:bodyPr>
          <a:lstStyle/>
          <a:p>
            <a:r>
              <a:rPr lang="en-US" sz="1100" b="1" dirty="0"/>
              <a:t>Figure 3 </a:t>
            </a:r>
            <a:r>
              <a:rPr lang="en-US" sz="1100" dirty="0"/>
              <a:t>Determination of the maximum average age of recycled atmosphere in the mantle. The evolution of the xenon atmospheric composition is represented with the blue dashed line with the numbers indicating the time in </a:t>
            </a:r>
            <a:r>
              <a:rPr lang="en-US" sz="1100" dirty="0" err="1"/>
              <a:t>Gyr</a:t>
            </a:r>
            <a:r>
              <a:rPr lang="en-US" sz="1100" dirty="0"/>
              <a:t> (a power law was considered; Bekaert</a:t>
            </a:r>
            <a:r>
              <a:rPr lang="en-US" sz="1100" i="1" dirty="0"/>
              <a:t> et al.</a:t>
            </a:r>
            <a:r>
              <a:rPr lang="en-US" sz="1100" dirty="0"/>
              <a:t>, 2018). The corrected data for shallow atmospheric contamination is shown (light blue dot). The minimum (3.9 ± 0.6 (1σ); orange square) and maximum (21.9 ± 5.2 (1σ); red square) </a:t>
            </a:r>
            <a:r>
              <a:rPr lang="en-US" sz="1100" baseline="30000" dirty="0"/>
              <a:t>136</a:t>
            </a:r>
            <a:r>
              <a:rPr lang="en-US" sz="1100" dirty="0"/>
              <a:t>Xe/</a:t>
            </a:r>
            <a:r>
              <a:rPr lang="en-US" sz="1100" baseline="30000" dirty="0"/>
              <a:t>130</a:t>
            </a:r>
            <a:r>
              <a:rPr lang="en-US" sz="1100" dirty="0"/>
              <a:t>Xe ratios in the mantle before recycling of atmospheric xenon are calculated considering mixing with air (orange and red dashed lines) and that the initial </a:t>
            </a:r>
            <a:r>
              <a:rPr lang="en-US" sz="1100" baseline="30000" dirty="0"/>
              <a:t>128</a:t>
            </a:r>
            <a:r>
              <a:rPr lang="en-US" sz="1100" dirty="0"/>
              <a:t>Xe/</a:t>
            </a:r>
            <a:r>
              <a:rPr lang="en-US" sz="1100" baseline="30000" dirty="0"/>
              <a:t>130</a:t>
            </a:r>
            <a:r>
              <a:rPr lang="en-US" sz="1100" dirty="0"/>
              <a:t>Xe is chondritic (Phase Q; </a:t>
            </a:r>
            <a:r>
              <a:rPr lang="en-US" sz="1100" dirty="0" err="1"/>
              <a:t>Busemann</a:t>
            </a:r>
            <a:r>
              <a:rPr lang="en-US" sz="1100" i="1" dirty="0"/>
              <a:t> et al.</a:t>
            </a:r>
            <a:r>
              <a:rPr lang="en-US" sz="1100" dirty="0"/>
              <a:t>, 2000). The red line suggests that recycling of atmospheric xenon could have been effective only since 2.8 ± 0.3 (1σ) </a:t>
            </a:r>
            <a:r>
              <a:rPr lang="en-US" sz="1100" dirty="0" err="1"/>
              <a:t>Gyr</a:t>
            </a:r>
            <a:r>
              <a:rPr lang="en-US" sz="1100" dirty="0"/>
              <a:t> ago. Otherwise, unreasonable values of </a:t>
            </a:r>
            <a:r>
              <a:rPr lang="en-US" sz="1100" baseline="30000" dirty="0"/>
              <a:t>136</a:t>
            </a:r>
            <a:r>
              <a:rPr lang="en-US" sz="1100" dirty="0"/>
              <a:t>Xe/</a:t>
            </a:r>
            <a:r>
              <a:rPr lang="en-US" sz="1100" baseline="30000" dirty="0"/>
              <a:t>130</a:t>
            </a:r>
            <a:r>
              <a:rPr lang="en-US" sz="1100" dirty="0"/>
              <a:t>Xe ratios are obtained.</a:t>
            </a:r>
            <a:endParaRPr lang="en-GB" sz="1100" dirty="0"/>
          </a:p>
        </p:txBody>
      </p:sp>
      <p:pic>
        <p:nvPicPr>
          <p:cNvPr id="10" name="Picture 9">
            <a:extLst>
              <a:ext uri="{FF2B5EF4-FFF2-40B4-BE49-F238E27FC236}">
                <a16:creationId xmlns:a16="http://schemas.microsoft.com/office/drawing/2014/main" id="{947F67FB-E4F3-4C3A-8606-67B5FCE442D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75390" y="1150084"/>
            <a:ext cx="5976021" cy="4747264"/>
          </a:xfrm>
          <a:prstGeom prst="rect">
            <a:avLst/>
          </a:prstGeom>
        </p:spPr>
      </p:pic>
    </p:spTree>
    <p:extLst>
      <p:ext uri="{BB962C8B-B14F-4D97-AF65-F5344CB8AC3E}">
        <p14:creationId xmlns:p14="http://schemas.microsoft.com/office/powerpoint/2010/main" val="2863685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715</TotalTime>
  <Words>395</Words>
  <Application>Microsoft Office PowerPoint</Application>
  <PresentationFormat>Widescreen</PresentationFormat>
  <Paragraphs>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Marie-Aude Hulshoff</dc:creator>
  <cp:lastModifiedBy>Alice Williams</cp:lastModifiedBy>
  <cp:revision>73</cp:revision>
  <dcterms:created xsi:type="dcterms:W3CDTF">2017-09-25T10:29:42Z</dcterms:created>
  <dcterms:modified xsi:type="dcterms:W3CDTF">2018-12-17T07:48:09Z</dcterms:modified>
</cp:coreProperties>
</file>