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–based [K/Ca]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mdrn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/[K/Ca]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protolith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[Equation 2]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measured [K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O]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mdrn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(excluding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amphibolites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eclogites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). Predictions from our melting model [Equations S-2 through S-4], for various starting compositions (same as in Fig. S-5) varying degree of partial melting (F)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coloured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lines).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NC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granulites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(n = 10), NC migmatites (n = 2), SP (n = 4), IVZ (IV-16-24, n = 1).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Vertical error bars calculated using Equation 2, combining with those from XRF (&lt;~5 % for K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O/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CaO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); horizontal error bars are smaller than the symbols. Arrow shows effect of trapped melt on residual solids. Samples plotting above 100 % are consistent with model predictions for high K/Ca protoliths, but petrographic evidence (see SM) suggests that these potential enrichments result from (externally derived) trapped melt.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962" y="179388"/>
            <a:ext cx="399906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Antonelli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Radiogenic Ca isotopes confirm post-formation K depletion of lower crust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Antonelli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13734" y="1859339"/>
            <a:ext cx="29380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–based [K/Ca]</a:t>
            </a:r>
            <a:r>
              <a:rPr lang="en-US" sz="1100" baseline="-25000" dirty="0" err="1"/>
              <a:t>mdrn</a:t>
            </a:r>
            <a:r>
              <a:rPr lang="en-US" sz="1100" dirty="0"/>
              <a:t>/[K/Ca]</a:t>
            </a:r>
            <a:r>
              <a:rPr lang="en-US" sz="1100" baseline="-25000" dirty="0"/>
              <a:t>protolith</a:t>
            </a:r>
            <a:r>
              <a:rPr lang="en-US" sz="1100" dirty="0"/>
              <a:t> [Equation 2] </a:t>
            </a:r>
            <a:r>
              <a:rPr lang="en-US" sz="1100" i="1" dirty="0"/>
              <a:t>versus</a:t>
            </a:r>
            <a:r>
              <a:rPr lang="en-US" sz="1100" dirty="0"/>
              <a:t> measured [K</a:t>
            </a:r>
            <a:r>
              <a:rPr lang="en-US" sz="1100" baseline="-25000" dirty="0"/>
              <a:t>2</a:t>
            </a:r>
            <a:r>
              <a:rPr lang="en-US" sz="1100" dirty="0"/>
              <a:t>O]</a:t>
            </a:r>
            <a:r>
              <a:rPr lang="en-US" sz="1100" baseline="-25000" dirty="0" err="1"/>
              <a:t>mdrn</a:t>
            </a:r>
            <a:r>
              <a:rPr lang="en-US" sz="1100" dirty="0"/>
              <a:t> (excluding </a:t>
            </a:r>
            <a:r>
              <a:rPr lang="en-US" sz="1100" dirty="0" err="1"/>
              <a:t>amphibolites</a:t>
            </a:r>
            <a:r>
              <a:rPr lang="en-US" sz="1100" dirty="0"/>
              <a:t> and </a:t>
            </a:r>
            <a:r>
              <a:rPr lang="en-US" sz="1100" dirty="0" err="1"/>
              <a:t>eclogites</a:t>
            </a:r>
            <a:r>
              <a:rPr lang="en-US" sz="1100" dirty="0"/>
              <a:t>). Predictions from our melting model [Equations S-2 through S-4], for various starting compositions (same as in Fig. S-5) varying degree of partial melting (F) (</a:t>
            </a:r>
            <a:r>
              <a:rPr lang="en-US" sz="1100" dirty="0" err="1"/>
              <a:t>coloured</a:t>
            </a:r>
            <a:r>
              <a:rPr lang="en-US" sz="1100" dirty="0"/>
              <a:t> lines). </a:t>
            </a:r>
            <a:r>
              <a:rPr lang="en-GB" sz="1100" dirty="0"/>
              <a:t>NC </a:t>
            </a:r>
            <a:r>
              <a:rPr lang="en-GB" sz="1100" dirty="0" err="1"/>
              <a:t>granulites</a:t>
            </a:r>
            <a:r>
              <a:rPr lang="en-GB" sz="1100" dirty="0"/>
              <a:t> (n = 10), NC migmatites (n = 2), SP (n = 4), IVZ (IV-16-24, n = 1). </a:t>
            </a:r>
            <a:r>
              <a:rPr lang="en-US" sz="1100" dirty="0"/>
              <a:t>Vertical error bars calculated using Equation 2, combining with those from XRF (&lt;~5 % for K</a:t>
            </a:r>
            <a:r>
              <a:rPr lang="en-US" sz="1100" baseline="-25000" dirty="0"/>
              <a:t>2</a:t>
            </a:r>
            <a:r>
              <a:rPr lang="en-US" sz="1100" dirty="0"/>
              <a:t>O/</a:t>
            </a:r>
            <a:r>
              <a:rPr lang="en-US" sz="1100" dirty="0" err="1"/>
              <a:t>CaO</a:t>
            </a:r>
            <a:r>
              <a:rPr lang="en-US" sz="1100" dirty="0"/>
              <a:t>); horizontal error bars are smaller than the symbols. Arrow shows effect of trapped melt on residual solids. Samples plotting above 100 % are consistent with model predictions for high K/Ca protoliths, but petrographic evidence (see SM) suggests that these potential enrichments result from (externally derived) trapped melt.</a:t>
            </a:r>
            <a:endParaRPr lang="en-GB" sz="11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EA7020-E54A-45FA-BAA2-3160184D2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7" y="1041811"/>
            <a:ext cx="5946351" cy="50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408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79</cp:revision>
  <dcterms:created xsi:type="dcterms:W3CDTF">2017-09-25T10:29:42Z</dcterms:created>
  <dcterms:modified xsi:type="dcterms:W3CDTF">2019-02-01T11:01:51Z</dcterms:modified>
</cp:coreProperties>
</file>