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602" autoAdjust="0"/>
  </p:normalViewPr>
  <p:slideViewPr>
    <p:cSldViewPr snapToGrid="0">
      <p:cViewPr varScale="1">
        <p:scale>
          <a:sx n="76" d="100"/>
          <a:sy n="76" d="100"/>
        </p:scale>
        <p:origin x="8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9F15-E124-4A59-ADCB-FB1B9F434588}" type="datetimeFigureOut">
              <a:rPr lang="en-GB" smtClean="0"/>
              <a:t>09/01/2020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5EF4E-C39C-4320-9BC4-7602AEACBD62}" type="slidenum">
              <a:rPr lang="en-GB" smtClean="0"/>
              <a:t>‹#›</a:t>
            </a:fld>
            <a:endParaRPr lang="en-GB"/>
          </a:p>
        </p:txBody>
      </p:sp>
    </p:spTree>
    <p:extLst>
      <p:ext uri="{BB962C8B-B14F-4D97-AF65-F5344CB8AC3E}">
        <p14:creationId xmlns:p14="http://schemas.microsoft.com/office/powerpoint/2010/main" val="61122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3 (a) </a:t>
                </a:r>
                <a:r>
                  <a:rPr lang="en-US" sz="1200" kern="1200" dirty="0">
                    <a:solidFill>
                      <a:schemeClr val="tx1"/>
                    </a:solidFill>
                    <a:effectLst/>
                    <a:latin typeface="+mn-lt"/>
                    <a:ea typeface="+mn-ea"/>
                    <a:cs typeface="+mn-cs"/>
                  </a:rPr>
                  <a:t>Compilation of published neodymium and hafnium isotopic compositions of I-type, A-type, and S-type granites (as defined in the figure). Points represent average zircon values from single plutons. References listed in Table S-3. </a:t>
                </a:r>
                <a:r>
                  <a:rPr lang="en-US"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Distance from the terrestrial array (TA) expressed as ΔTA calculated for the three granite groups. Vertical line represents the median of all of the samples and demonstrate an increasing shift towards greater Hf disequilibrium (above the TA) with increasing </a:t>
                </a:r>
                <a:r>
                  <a:rPr lang="en-US" sz="1200" kern="1200" dirty="0" err="1">
                    <a:solidFill>
                      <a:schemeClr val="tx1"/>
                    </a:solidFill>
                    <a:effectLst/>
                    <a:latin typeface="+mn-lt"/>
                    <a:ea typeface="+mn-ea"/>
                    <a:cs typeface="+mn-cs"/>
                  </a:rPr>
                  <a:t>aluminousity</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Figure 1 (a)</a:t>
                </a:r>
                <a:r>
                  <a:rPr lang="en-US" sz="1200" kern="1200" dirty="0">
                    <a:solidFill>
                      <a:schemeClr val="tx1"/>
                    </a:solidFill>
                    <a:effectLst/>
                    <a:latin typeface="+mn-lt"/>
                    <a:ea typeface="+mn-ea"/>
                    <a:cs typeface="+mn-cs"/>
                  </a:rPr>
                  <a:t> Structure factors, </a:t>
                </a:r>
                <a:r>
                  <a:rPr lang="en-GB" sz="1200" i="1" kern="1200" dirty="0">
                    <a:solidFill>
                      <a:schemeClr val="tx1"/>
                    </a:solidFill>
                    <a:effectLst/>
                    <a:latin typeface="+mn-lt"/>
                    <a:ea typeface="+mn-ea"/>
                    <a:cs typeface="+mn-cs"/>
                  </a:rPr>
                  <a:t>S(q)</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molten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CaCO</a:t>
                </a:r>
                <a:r>
                  <a:rPr lang="en-GB"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curves are stacked to see better the evolution with increased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 conditions (given on the right panel); the main change affecting </a:t>
                </a:r>
                <a:r>
                  <a:rPr lang="en-GB" sz="1200" i="1" kern="1200" dirty="0">
                    <a:solidFill>
                      <a:schemeClr val="tx1"/>
                    </a:solidFill>
                    <a:effectLst/>
                    <a:latin typeface="+mn-lt"/>
                    <a:ea typeface="+mn-ea"/>
                    <a:cs typeface="+mn-cs"/>
                  </a:rPr>
                  <a:t>S(q)</a:t>
                </a:r>
                <a:r>
                  <a:rPr lang="en-US" sz="1200" kern="1200" dirty="0">
                    <a:solidFill>
                      <a:schemeClr val="tx1"/>
                    </a:solidFill>
                    <a:effectLst/>
                    <a:latin typeface="+mn-lt"/>
                    <a:ea typeface="+mn-ea"/>
                    <a:cs typeface="+mn-cs"/>
                  </a:rPr>
                  <a:t> (Fig. 1a) is the shift of the first sharp diffraction peak (FSDP) towards higher reciprocal distances, up to 2.28 </a:t>
                </a:r>
                <a:r>
                  <a:rPr lang="da-DK" sz="1200" kern="1200" dirty="0">
                    <a:solidFill>
                      <a:schemeClr val="tx1"/>
                    </a:solidFill>
                    <a:effectLst/>
                    <a:latin typeface="+mn-lt"/>
                    <a:ea typeface="+mn-ea"/>
                    <a:cs typeface="+mn-cs"/>
                  </a:rPr>
                  <a:t>Å</a:t>
                </a:r>
                <a:r>
                  <a:rPr lang="fr-FR" sz="1200" kern="1200" baseline="30000" dirty="0">
                    <a:solidFill>
                      <a:schemeClr val="tx1"/>
                    </a:solidFill>
                    <a:effectLst/>
                    <a:latin typeface="+mn-lt"/>
                    <a:ea typeface="+mn-ea"/>
                    <a:cs typeface="+mn-cs"/>
                  </a:rPr>
                  <a:t>-</a:t>
                </a:r>
                <a:r>
                  <a:rPr lang="en-GB"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8.7 </a:t>
                </a:r>
                <a:r>
                  <a:rPr lang="en-US" sz="1200" kern="1200" dirty="0" err="1">
                    <a:solidFill>
                      <a:schemeClr val="tx1"/>
                    </a:solidFill>
                    <a:effectLst/>
                    <a:latin typeface="+mn-lt"/>
                    <a:ea typeface="+mn-ea"/>
                    <a:cs typeface="+mn-cs"/>
                  </a:rPr>
                  <a:t>GPa</a:t>
                </a:r>
                <a:r>
                  <a:rPr lang="en-US" sz="1200" kern="1200" dirty="0">
                    <a:solidFill>
                      <a:schemeClr val="tx1"/>
                    </a:solidFill>
                    <a:effectLst/>
                    <a:latin typeface="+mn-lt"/>
                    <a:ea typeface="+mn-ea"/>
                    <a:cs typeface="+mn-cs"/>
                  </a:rPr>
                  <a:t> which corresponds in the real space to a characteristic mid-range order distance, </a:t>
                </a:r>
                <a:r>
                  <a:rPr lang="en-GB" sz="1200" i="0" kern="1200">
                    <a:solidFill>
                      <a:schemeClr val="tx1"/>
                    </a:solidFill>
                    <a:effectLst/>
                    <a:latin typeface="+mn-lt"/>
                    <a:ea typeface="+mn-ea"/>
                    <a:cs typeface="+mn-cs"/>
                  </a:rPr>
                  <a:t>2𝜋/𝑞_𝐹𝑆𝐷𝑃</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2.76 </a:t>
                </a:r>
                <a:r>
                  <a:rPr lang="da-DK" sz="1200" kern="1200" dirty="0">
                    <a:solidFill>
                      <a:schemeClr val="tx1"/>
                    </a:solidFill>
                    <a:effectLst/>
                    <a:latin typeface="+mn-lt"/>
                    <a:ea typeface="+mn-ea"/>
                    <a:cs typeface="+mn-cs"/>
                  </a:rPr>
                  <a:t>Å</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Corresponding radial distribution functions (plain curves), </a:t>
                </a:r>
                <a:r>
                  <a:rPr lang="en-GB" sz="1200" i="1" kern="1200" dirty="0">
                    <a:solidFill>
                      <a:schemeClr val="tx1"/>
                    </a:solidFill>
                    <a:effectLst/>
                    <a:latin typeface="+mn-lt"/>
                    <a:ea typeface="+mn-ea"/>
                    <a:cs typeface="+mn-cs"/>
                  </a:rPr>
                  <a:t>g(r)</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compared to MD simulations (dashed curve; </a:t>
                </a:r>
                <a:r>
                  <a:rPr lang="en-US" sz="1200" kern="1200" dirty="0" err="1">
                    <a:solidFill>
                      <a:schemeClr val="tx1"/>
                    </a:solidFill>
                    <a:effectLst/>
                    <a:latin typeface="+mn-lt"/>
                    <a:ea typeface="+mn-ea"/>
                    <a:cs typeface="+mn-cs"/>
                  </a:rPr>
                  <a:t>Vuilleumier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2014).</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A5D5EF4E-C39C-4320-9BC4-7602AEACBD62}" type="slidenum">
              <a:rPr lang="en-GB" smtClean="0"/>
              <a:t>1</a:t>
            </a:fld>
            <a:endParaRPr lang="en-GB"/>
          </a:p>
        </p:txBody>
      </p:sp>
    </p:spTree>
    <p:extLst>
      <p:ext uri="{BB962C8B-B14F-4D97-AF65-F5344CB8AC3E}">
        <p14:creationId xmlns:p14="http://schemas.microsoft.com/office/powerpoint/2010/main" val="28658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B77A-AD9E-42CE-90FE-2A2B85BA6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7BDCB0-2F98-4689-B4DC-EBA31EED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B18CC1-746B-4575-80C5-9180D943F9B0}"/>
              </a:ext>
            </a:extLst>
          </p:cNvPr>
          <p:cNvSpPr>
            <a:spLocks noGrp="1"/>
          </p:cNvSpPr>
          <p:nvPr>
            <p:ph type="dt" sz="half" idx="10"/>
          </p:nvPr>
        </p:nvSpPr>
        <p:spPr/>
        <p:txBody>
          <a:bodyPr/>
          <a:lstStyle/>
          <a:p>
            <a:fld id="{8C1B2804-2022-499F-AEBC-0A6FF3388BE2}" type="datetimeFigureOut">
              <a:rPr lang="en-GB" smtClean="0"/>
              <a:t>09/01/2020</a:t>
            </a:fld>
            <a:endParaRPr lang="en-GB"/>
          </a:p>
        </p:txBody>
      </p:sp>
      <p:sp>
        <p:nvSpPr>
          <p:cNvPr id="5" name="Footer Placeholder 4">
            <a:extLst>
              <a:ext uri="{FF2B5EF4-FFF2-40B4-BE49-F238E27FC236}">
                <a16:creationId xmlns:a16="http://schemas.microsoft.com/office/drawing/2014/main" id="{EF625D76-471C-46CA-85B1-9542E01AA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3BD73-5656-4ABB-9EC0-E921F08CF387}"/>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006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B4C8-EF40-4129-B925-4B9888E279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22B0D2-5CC9-448C-9BD4-5A2D7A8B3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65027-A13C-44B4-9C3B-CAF026DAFDC1}"/>
              </a:ext>
            </a:extLst>
          </p:cNvPr>
          <p:cNvSpPr>
            <a:spLocks noGrp="1"/>
          </p:cNvSpPr>
          <p:nvPr>
            <p:ph type="dt" sz="half" idx="10"/>
          </p:nvPr>
        </p:nvSpPr>
        <p:spPr/>
        <p:txBody>
          <a:bodyPr/>
          <a:lstStyle/>
          <a:p>
            <a:fld id="{8C1B2804-2022-499F-AEBC-0A6FF3388BE2}" type="datetimeFigureOut">
              <a:rPr lang="en-GB" smtClean="0"/>
              <a:t>09/01/2020</a:t>
            </a:fld>
            <a:endParaRPr lang="en-GB"/>
          </a:p>
        </p:txBody>
      </p:sp>
      <p:sp>
        <p:nvSpPr>
          <p:cNvPr id="5" name="Footer Placeholder 4">
            <a:extLst>
              <a:ext uri="{FF2B5EF4-FFF2-40B4-BE49-F238E27FC236}">
                <a16:creationId xmlns:a16="http://schemas.microsoft.com/office/drawing/2014/main" id="{0E1EE38C-12E3-410D-A654-891177890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9C061-4FD5-4723-87C0-82A1607760F9}"/>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76858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2312C-0787-421F-B6C4-28205E7AC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4ECF14-3AFA-47E6-93C1-FD81DDB73F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80EAF-EE41-4061-B44A-35C321DF1694}"/>
              </a:ext>
            </a:extLst>
          </p:cNvPr>
          <p:cNvSpPr>
            <a:spLocks noGrp="1"/>
          </p:cNvSpPr>
          <p:nvPr>
            <p:ph type="dt" sz="half" idx="10"/>
          </p:nvPr>
        </p:nvSpPr>
        <p:spPr/>
        <p:txBody>
          <a:bodyPr/>
          <a:lstStyle/>
          <a:p>
            <a:fld id="{8C1B2804-2022-499F-AEBC-0A6FF3388BE2}" type="datetimeFigureOut">
              <a:rPr lang="en-GB" smtClean="0"/>
              <a:t>09/01/2020</a:t>
            </a:fld>
            <a:endParaRPr lang="en-GB"/>
          </a:p>
        </p:txBody>
      </p:sp>
      <p:sp>
        <p:nvSpPr>
          <p:cNvPr id="5" name="Footer Placeholder 4">
            <a:extLst>
              <a:ext uri="{FF2B5EF4-FFF2-40B4-BE49-F238E27FC236}">
                <a16:creationId xmlns:a16="http://schemas.microsoft.com/office/drawing/2014/main" id="{83E7AC7D-01FB-43A7-A07D-D6023C3A3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BA76D-FCB1-4559-B3F0-A878D1BD5240}"/>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4320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D16-66A3-4566-9E68-B544E2F105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D30713-681D-4D4B-86C3-CD3CC2C9B0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92439B-D52C-4963-8A9E-E49B072760AB}"/>
              </a:ext>
            </a:extLst>
          </p:cNvPr>
          <p:cNvSpPr>
            <a:spLocks noGrp="1"/>
          </p:cNvSpPr>
          <p:nvPr>
            <p:ph type="dt" sz="half" idx="10"/>
          </p:nvPr>
        </p:nvSpPr>
        <p:spPr/>
        <p:txBody>
          <a:bodyPr/>
          <a:lstStyle/>
          <a:p>
            <a:fld id="{8C1B2804-2022-499F-AEBC-0A6FF3388BE2}" type="datetimeFigureOut">
              <a:rPr lang="en-GB" smtClean="0"/>
              <a:t>09/01/2020</a:t>
            </a:fld>
            <a:endParaRPr lang="en-GB"/>
          </a:p>
        </p:txBody>
      </p:sp>
      <p:sp>
        <p:nvSpPr>
          <p:cNvPr id="5" name="Footer Placeholder 4">
            <a:extLst>
              <a:ext uri="{FF2B5EF4-FFF2-40B4-BE49-F238E27FC236}">
                <a16:creationId xmlns:a16="http://schemas.microsoft.com/office/drawing/2014/main" id="{3D10BB58-8C09-4EAB-BDE2-C4BE4D362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26362-35E5-438E-AE2E-345E8D37223D}"/>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393811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ADCD-2C59-499A-8BB6-1B7EEAD5B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745C4F-5F3F-4202-9011-7A0120E44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381016-7CA1-4BD6-9CFA-A9F658D7B464}"/>
              </a:ext>
            </a:extLst>
          </p:cNvPr>
          <p:cNvSpPr>
            <a:spLocks noGrp="1"/>
          </p:cNvSpPr>
          <p:nvPr>
            <p:ph type="dt" sz="half" idx="10"/>
          </p:nvPr>
        </p:nvSpPr>
        <p:spPr/>
        <p:txBody>
          <a:bodyPr/>
          <a:lstStyle/>
          <a:p>
            <a:fld id="{8C1B2804-2022-499F-AEBC-0A6FF3388BE2}" type="datetimeFigureOut">
              <a:rPr lang="en-GB" smtClean="0"/>
              <a:t>09/01/2020</a:t>
            </a:fld>
            <a:endParaRPr lang="en-GB"/>
          </a:p>
        </p:txBody>
      </p:sp>
      <p:sp>
        <p:nvSpPr>
          <p:cNvPr id="5" name="Footer Placeholder 4">
            <a:extLst>
              <a:ext uri="{FF2B5EF4-FFF2-40B4-BE49-F238E27FC236}">
                <a16:creationId xmlns:a16="http://schemas.microsoft.com/office/drawing/2014/main" id="{A7F5D68C-83EE-4C22-8119-880A314D7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21CC1-DCB7-4B45-A3EB-14F55F33851B}"/>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8924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FB2F-3441-4C29-82F2-C00B696749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942F89-D38D-4DF3-9842-7CCE48938A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694011-0760-48E9-B43B-DD3FFC8CF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D1C331-6084-4441-85DB-7E7BDFF86069}"/>
              </a:ext>
            </a:extLst>
          </p:cNvPr>
          <p:cNvSpPr>
            <a:spLocks noGrp="1"/>
          </p:cNvSpPr>
          <p:nvPr>
            <p:ph type="dt" sz="half" idx="10"/>
          </p:nvPr>
        </p:nvSpPr>
        <p:spPr/>
        <p:txBody>
          <a:bodyPr/>
          <a:lstStyle/>
          <a:p>
            <a:fld id="{8C1B2804-2022-499F-AEBC-0A6FF3388BE2}" type="datetimeFigureOut">
              <a:rPr lang="en-GB" smtClean="0"/>
              <a:t>09/01/2020</a:t>
            </a:fld>
            <a:endParaRPr lang="en-GB"/>
          </a:p>
        </p:txBody>
      </p:sp>
      <p:sp>
        <p:nvSpPr>
          <p:cNvPr id="6" name="Footer Placeholder 5">
            <a:extLst>
              <a:ext uri="{FF2B5EF4-FFF2-40B4-BE49-F238E27FC236}">
                <a16:creationId xmlns:a16="http://schemas.microsoft.com/office/drawing/2014/main" id="{18649EB1-EDBE-4C05-B153-AFA8C5EA01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E3A5BF-8E1D-441A-AD59-5E8C7D2D2033}"/>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313413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F436-B1AB-4884-9E80-4F95E5105B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E4BCD-85C2-4CEA-8526-EB8082DD7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43E3DD-0812-4D7D-97D0-56CCC315C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1EB60D-88C3-4999-889F-4D75C0335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AC0CEC-2BBA-4B8C-9C49-1C6B61148D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80D2AE-E9FC-4363-9ACD-BEF5701C10B0}"/>
              </a:ext>
            </a:extLst>
          </p:cNvPr>
          <p:cNvSpPr>
            <a:spLocks noGrp="1"/>
          </p:cNvSpPr>
          <p:nvPr>
            <p:ph type="dt" sz="half" idx="10"/>
          </p:nvPr>
        </p:nvSpPr>
        <p:spPr/>
        <p:txBody>
          <a:bodyPr/>
          <a:lstStyle/>
          <a:p>
            <a:fld id="{8C1B2804-2022-499F-AEBC-0A6FF3388BE2}" type="datetimeFigureOut">
              <a:rPr lang="en-GB" smtClean="0"/>
              <a:t>09/01/2020</a:t>
            </a:fld>
            <a:endParaRPr lang="en-GB"/>
          </a:p>
        </p:txBody>
      </p:sp>
      <p:sp>
        <p:nvSpPr>
          <p:cNvPr id="8" name="Footer Placeholder 7">
            <a:extLst>
              <a:ext uri="{FF2B5EF4-FFF2-40B4-BE49-F238E27FC236}">
                <a16:creationId xmlns:a16="http://schemas.microsoft.com/office/drawing/2014/main" id="{07B08252-27D7-4369-8248-FA04CFEC3B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D69BAD-A5F1-49F0-88A6-E94477A56C8E}"/>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160037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CED3-97DC-4798-B74C-DB047D87F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BFFF59-ACA7-44E4-91F7-D110A228592D}"/>
              </a:ext>
            </a:extLst>
          </p:cNvPr>
          <p:cNvSpPr>
            <a:spLocks noGrp="1"/>
          </p:cNvSpPr>
          <p:nvPr>
            <p:ph type="dt" sz="half" idx="10"/>
          </p:nvPr>
        </p:nvSpPr>
        <p:spPr/>
        <p:txBody>
          <a:bodyPr/>
          <a:lstStyle/>
          <a:p>
            <a:fld id="{8C1B2804-2022-499F-AEBC-0A6FF3388BE2}" type="datetimeFigureOut">
              <a:rPr lang="en-GB" smtClean="0"/>
              <a:t>09/01/2020</a:t>
            </a:fld>
            <a:endParaRPr lang="en-GB"/>
          </a:p>
        </p:txBody>
      </p:sp>
      <p:sp>
        <p:nvSpPr>
          <p:cNvPr id="4" name="Footer Placeholder 3">
            <a:extLst>
              <a:ext uri="{FF2B5EF4-FFF2-40B4-BE49-F238E27FC236}">
                <a16:creationId xmlns:a16="http://schemas.microsoft.com/office/drawing/2014/main" id="{CBD7E3B0-6D81-4F00-82BA-59EA1DEC66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C9C2B-BAF8-4096-885A-F089972AFEA0}"/>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2606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48B7B-DDEA-4733-A757-1F88959A72BE}"/>
              </a:ext>
            </a:extLst>
          </p:cNvPr>
          <p:cNvSpPr>
            <a:spLocks noGrp="1"/>
          </p:cNvSpPr>
          <p:nvPr>
            <p:ph type="dt" sz="half" idx="10"/>
          </p:nvPr>
        </p:nvSpPr>
        <p:spPr/>
        <p:txBody>
          <a:bodyPr/>
          <a:lstStyle/>
          <a:p>
            <a:fld id="{8C1B2804-2022-499F-AEBC-0A6FF3388BE2}" type="datetimeFigureOut">
              <a:rPr lang="en-GB" smtClean="0"/>
              <a:t>09/01/2020</a:t>
            </a:fld>
            <a:endParaRPr lang="en-GB"/>
          </a:p>
        </p:txBody>
      </p:sp>
      <p:sp>
        <p:nvSpPr>
          <p:cNvPr id="3" name="Footer Placeholder 2">
            <a:extLst>
              <a:ext uri="{FF2B5EF4-FFF2-40B4-BE49-F238E27FC236}">
                <a16:creationId xmlns:a16="http://schemas.microsoft.com/office/drawing/2014/main" id="{F98EF47A-014A-438F-8C89-B8EB5CE2A7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4803F8-B3CF-4ECF-9388-1E8DA1FF5FDE}"/>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8402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4E43-C6B2-40C4-8FFA-C52F89F29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057852-972A-4D31-AEBD-8F78579B8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0E9D65-5526-4271-B6CA-35AB50F07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5EA18-2D15-40F3-A2C6-D56011A18616}"/>
              </a:ext>
            </a:extLst>
          </p:cNvPr>
          <p:cNvSpPr>
            <a:spLocks noGrp="1"/>
          </p:cNvSpPr>
          <p:nvPr>
            <p:ph type="dt" sz="half" idx="10"/>
          </p:nvPr>
        </p:nvSpPr>
        <p:spPr/>
        <p:txBody>
          <a:bodyPr/>
          <a:lstStyle/>
          <a:p>
            <a:fld id="{8C1B2804-2022-499F-AEBC-0A6FF3388BE2}" type="datetimeFigureOut">
              <a:rPr lang="en-GB" smtClean="0"/>
              <a:t>09/01/2020</a:t>
            </a:fld>
            <a:endParaRPr lang="en-GB"/>
          </a:p>
        </p:txBody>
      </p:sp>
      <p:sp>
        <p:nvSpPr>
          <p:cNvPr id="6" name="Footer Placeholder 5">
            <a:extLst>
              <a:ext uri="{FF2B5EF4-FFF2-40B4-BE49-F238E27FC236}">
                <a16:creationId xmlns:a16="http://schemas.microsoft.com/office/drawing/2014/main" id="{B1B7921E-6790-414D-BF40-B0EBDDBCE6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D9BEBD-4601-4E89-961A-F57B88523A9B}"/>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416849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FBA1-18D8-4EFD-B4F7-1CDF5114E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28A52-A027-4CA4-9D5C-D1F5A7EB0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B8EE3-F341-4337-9869-E7CE76209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14204A-B11A-4FA3-B09C-AC7E325BE69E}"/>
              </a:ext>
            </a:extLst>
          </p:cNvPr>
          <p:cNvSpPr>
            <a:spLocks noGrp="1"/>
          </p:cNvSpPr>
          <p:nvPr>
            <p:ph type="dt" sz="half" idx="10"/>
          </p:nvPr>
        </p:nvSpPr>
        <p:spPr/>
        <p:txBody>
          <a:bodyPr/>
          <a:lstStyle/>
          <a:p>
            <a:fld id="{8C1B2804-2022-499F-AEBC-0A6FF3388BE2}" type="datetimeFigureOut">
              <a:rPr lang="en-GB" smtClean="0"/>
              <a:t>09/01/2020</a:t>
            </a:fld>
            <a:endParaRPr lang="en-GB"/>
          </a:p>
        </p:txBody>
      </p:sp>
      <p:sp>
        <p:nvSpPr>
          <p:cNvPr id="6" name="Footer Placeholder 5">
            <a:extLst>
              <a:ext uri="{FF2B5EF4-FFF2-40B4-BE49-F238E27FC236}">
                <a16:creationId xmlns:a16="http://schemas.microsoft.com/office/drawing/2014/main" id="{DD1D2141-4D98-4594-A074-B96040C2CD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11AAAB-D8AC-4254-8E04-D31385E213CB}"/>
              </a:ext>
            </a:extLst>
          </p:cNvPr>
          <p:cNvSpPr>
            <a:spLocks noGrp="1"/>
          </p:cNvSpPr>
          <p:nvPr>
            <p:ph type="sldNum" sz="quarter" idx="12"/>
          </p:nvPr>
        </p:nvSpPr>
        <p:spPr/>
        <p:txBody>
          <a:bodyPr/>
          <a:lstStyle/>
          <a:p>
            <a:fld id="{63FF9AE1-45E4-4598-9D4D-71B7CF00AD8A}" type="slidenum">
              <a:rPr lang="en-GB" smtClean="0"/>
              <a:t>‹#›</a:t>
            </a:fld>
            <a:endParaRPr lang="en-GB"/>
          </a:p>
        </p:txBody>
      </p:sp>
    </p:spTree>
    <p:extLst>
      <p:ext uri="{BB962C8B-B14F-4D97-AF65-F5344CB8AC3E}">
        <p14:creationId xmlns:p14="http://schemas.microsoft.com/office/powerpoint/2010/main" val="84629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878FC-9573-4705-AAD7-77EEC76A2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86D3BC-331D-4BAE-8423-9769C843B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0CBDD-5E47-415A-8076-50612360A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2804-2022-499F-AEBC-0A6FF3388BE2}" type="datetimeFigureOut">
              <a:rPr lang="en-GB" smtClean="0"/>
              <a:t>09/01/2020</a:t>
            </a:fld>
            <a:endParaRPr lang="en-GB"/>
          </a:p>
        </p:txBody>
      </p:sp>
      <p:sp>
        <p:nvSpPr>
          <p:cNvPr id="5" name="Footer Placeholder 4">
            <a:extLst>
              <a:ext uri="{FF2B5EF4-FFF2-40B4-BE49-F238E27FC236}">
                <a16:creationId xmlns:a16="http://schemas.microsoft.com/office/drawing/2014/main" id="{025D00AC-39A3-45E8-8AA0-F551116C9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414DD2-6015-48ED-848E-AE15FA2D3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9AE1-45E4-4598-9D4D-71B7CF00AD8A}" type="slidenum">
              <a:rPr lang="en-GB" smtClean="0"/>
              <a:t>‹#›</a:t>
            </a:fld>
            <a:endParaRPr lang="en-GB"/>
          </a:p>
        </p:txBody>
      </p:sp>
    </p:spTree>
    <p:extLst>
      <p:ext uri="{BB962C8B-B14F-4D97-AF65-F5344CB8AC3E}">
        <p14:creationId xmlns:p14="http://schemas.microsoft.com/office/powerpoint/2010/main" val="6061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descr="GeoPerspLetters_logo_250.png">
            <a:extLst>
              <a:ext uri="{FF2B5EF4-FFF2-40B4-BE49-F238E27FC236}">
                <a16:creationId xmlns:a16="http://schemas.microsoft.com/office/drawing/2014/main" id="{43CDA8D4-EBD6-4957-A7BC-D25F00592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9388"/>
            <a:ext cx="2022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a:extLst>
              <a:ext uri="{FF2B5EF4-FFF2-40B4-BE49-F238E27FC236}">
                <a16:creationId xmlns:a16="http://schemas.microsoft.com/office/drawing/2014/main" id="{6EAD7618-3F46-4AC7-9DF4-2F101F44696A}"/>
              </a:ext>
            </a:extLst>
          </p:cNvPr>
          <p:cNvSpPr txBox="1">
            <a:spLocks noChangeArrowheads="1"/>
          </p:cNvSpPr>
          <p:nvPr/>
        </p:nvSpPr>
        <p:spPr bwMode="auto">
          <a:xfrm>
            <a:off x="8330084" y="179388"/>
            <a:ext cx="3693945" cy="6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888"/>
              </a:spcAft>
              <a:buClr>
                <a:srgbClr val="000000"/>
              </a:buClr>
              <a:buSzPct val="100000"/>
              <a:buFont typeface="Arial" panose="020B0604020202020204" pitchFamily="34" charset="0"/>
              <a:buChar char="•"/>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r">
              <a:spcAft>
                <a:spcPct val="0"/>
              </a:spcAft>
              <a:buSzPct val="45000"/>
              <a:buNone/>
            </a:pPr>
            <a:r>
              <a:rPr lang="en-US" altLang="en-US" sz="1400" b="1" dirty="0">
                <a:solidFill>
                  <a:schemeClr val="tx1"/>
                </a:solidFill>
                <a:latin typeface="Arial" panose="020B0604020202020204" pitchFamily="34" charset="0"/>
                <a:cs typeface="Arial" panose="020B0604020202020204" pitchFamily="34" charset="0"/>
              </a:rPr>
              <a:t>Zhang </a:t>
            </a:r>
            <a:r>
              <a:rPr lang="en-US" altLang="en-US" sz="1400" b="1" i="1" dirty="0">
                <a:solidFill>
                  <a:schemeClr val="tx1"/>
                </a:solidFill>
                <a:latin typeface="Arial" panose="020B0604020202020204" pitchFamily="34" charset="0"/>
                <a:cs typeface="Arial" panose="020B0604020202020204" pitchFamily="34" charset="0"/>
              </a:rPr>
              <a:t>et al</a:t>
            </a:r>
            <a:r>
              <a:rPr lang="en-US" altLang="en-US" sz="1400" b="1" dirty="0">
                <a:solidFill>
                  <a:schemeClr val="tx1"/>
                </a:solidFill>
                <a:latin typeface="Arial" panose="020B0604020202020204" pitchFamily="34" charset="0"/>
                <a:cs typeface="Arial" panose="020B0604020202020204" pitchFamily="34" charset="0"/>
              </a:rPr>
              <a:t>.</a:t>
            </a:r>
          </a:p>
          <a:p>
            <a:pPr algn="r">
              <a:spcAft>
                <a:spcPct val="0"/>
              </a:spcAft>
              <a:buSzPct val="45000"/>
              <a:buNone/>
            </a:pPr>
            <a:r>
              <a:rPr lang="en-US" altLang="en-US" sz="1400" b="1" dirty="0">
                <a:solidFill>
                  <a:schemeClr val="tx1"/>
                </a:solidFill>
                <a:latin typeface="Arial" panose="020B0604020202020204" pitchFamily="34" charset="0"/>
                <a:cs typeface="Arial" panose="020B0604020202020204" pitchFamily="34" charset="0"/>
              </a:rPr>
              <a:t>Hafnium isotopic disequilibrium during sediment melting and assimilation</a:t>
            </a:r>
          </a:p>
        </p:txBody>
      </p:sp>
      <p:sp>
        <p:nvSpPr>
          <p:cNvPr id="11" name="Text Box 4">
            <a:extLst>
              <a:ext uri="{FF2B5EF4-FFF2-40B4-BE49-F238E27FC236}">
                <a16:creationId xmlns:a16="http://schemas.microsoft.com/office/drawing/2014/main" id="{B1D637F6-4B43-4938-B9B5-C1D1F61E5A43}"/>
              </a:ext>
            </a:extLst>
          </p:cNvPr>
          <p:cNvSpPr txBox="1">
            <a:spLocks noChangeArrowheads="1"/>
          </p:cNvSpPr>
          <p:nvPr/>
        </p:nvSpPr>
        <p:spPr bwMode="auto">
          <a:xfrm>
            <a:off x="205852" y="647362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spcAft>
                <a:spcPct val="0"/>
              </a:spcAft>
              <a:buSzPct val="45000"/>
              <a:buNone/>
            </a:pPr>
            <a:r>
              <a:rPr lang="de-AT" altLang="en-US" sz="1200" b="1" dirty="0">
                <a:latin typeface="Arial" panose="020B0604020202020204" pitchFamily="34" charset="0"/>
              </a:rPr>
              <a:t>Zhang</a:t>
            </a:r>
            <a:r>
              <a:rPr lang="de-AT" altLang="en-US" sz="1200" b="1" i="1" dirty="0">
                <a:latin typeface="Arial" panose="020B0604020202020204" pitchFamily="34" charset="0"/>
              </a:rPr>
              <a:t> et al. </a:t>
            </a:r>
            <a:r>
              <a:rPr lang="tr-TR" altLang="en-US" sz="1200" b="1" dirty="0">
                <a:latin typeface="Arial" panose="020B0604020202020204" pitchFamily="34" charset="0"/>
              </a:rPr>
              <a:t>(201</a:t>
            </a:r>
            <a:r>
              <a:rPr lang="en-US" altLang="en-US" sz="1200" b="1" dirty="0">
                <a:latin typeface="Arial" panose="020B0604020202020204" pitchFamily="34" charset="0"/>
              </a:rPr>
              <a:t>9</a:t>
            </a:r>
            <a:r>
              <a:rPr lang="fr-FR" altLang="en-US" sz="1200" b="1" dirty="0">
                <a:latin typeface="Arial" panose="020B0604020202020204" pitchFamily="34" charset="0"/>
              </a:rPr>
              <a:t>)</a:t>
            </a:r>
            <a:r>
              <a:rPr lang="tr-TR" altLang="en-US" sz="1200" b="1" dirty="0">
                <a:latin typeface="Arial" panose="020B0604020202020204" pitchFamily="34" charset="0"/>
              </a:rPr>
              <a:t> </a:t>
            </a:r>
            <a:r>
              <a:rPr lang="tr-TR" altLang="en-US" sz="1200" b="1" i="1" dirty="0">
                <a:latin typeface="Arial" panose="020B0604020202020204" pitchFamily="34" charset="0"/>
              </a:rPr>
              <a:t>Geochem. Persp. Let. </a:t>
            </a:r>
            <a:r>
              <a:rPr lang="fr-FR" altLang="en-US" sz="1200" b="1" dirty="0">
                <a:latin typeface="Arial" panose="020B0604020202020204" pitchFamily="34" charset="0"/>
              </a:rPr>
              <a:t>12</a:t>
            </a:r>
            <a:r>
              <a:rPr lang="tr-TR" altLang="en-US" sz="1200" b="1" dirty="0">
                <a:latin typeface="Arial" panose="020B0604020202020204" pitchFamily="34" charset="0"/>
              </a:rPr>
              <a:t>, </a:t>
            </a:r>
            <a:r>
              <a:rPr lang="fr-FR" altLang="en-US" sz="1200" b="1" dirty="0">
                <a:latin typeface="Arial" panose="020B0604020202020204" pitchFamily="34" charset="0"/>
              </a:rPr>
              <a:t>34-39 </a:t>
            </a:r>
            <a:r>
              <a:rPr lang="tr-TR" altLang="en-US" sz="1200" b="1" dirty="0">
                <a:latin typeface="Arial" panose="020B0604020202020204" pitchFamily="34" charset="0"/>
              </a:rPr>
              <a:t>| doi: 10.7185/geochemlet.</a:t>
            </a:r>
            <a:r>
              <a:rPr lang="fr-FR" altLang="en-US" sz="1200" b="1" dirty="0">
                <a:latin typeface="Arial" panose="020B0604020202020204" pitchFamily="34" charset="0"/>
              </a:rPr>
              <a:t>2001</a:t>
            </a:r>
            <a:endParaRPr lang="en-GB" altLang="en-US" sz="1200" b="1" dirty="0">
              <a:latin typeface="Arial" panose="020B0604020202020204" pitchFamily="34" charset="0"/>
            </a:endParaRPr>
          </a:p>
        </p:txBody>
      </p:sp>
      <p:sp>
        <p:nvSpPr>
          <p:cNvPr id="12" name="Text Box 5">
            <a:extLst>
              <a:ext uri="{FF2B5EF4-FFF2-40B4-BE49-F238E27FC236}">
                <a16:creationId xmlns:a16="http://schemas.microsoft.com/office/drawing/2014/main" id="{00A0C749-5157-4628-A3FB-7AAE3B8CF560}"/>
              </a:ext>
            </a:extLst>
          </p:cNvPr>
          <p:cNvSpPr txBox="1">
            <a:spLocks noChangeArrowheads="1"/>
          </p:cNvSpPr>
          <p:nvPr/>
        </p:nvSpPr>
        <p:spPr bwMode="auto">
          <a:xfrm>
            <a:off x="8814218" y="6260109"/>
            <a:ext cx="320981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just" eaLnBrk="1">
              <a:spcAft>
                <a:spcPct val="0"/>
              </a:spcAft>
              <a:buSzPct val="45000"/>
              <a:buFont typeface="Wingdings" panose="05000000000000000000" pitchFamily="2" charset="2"/>
              <a:buNone/>
            </a:pPr>
            <a:r>
              <a:rPr lang="en-GB" altLang="en-US" sz="1000" dirty="0">
                <a:latin typeface="Arial" panose="020B0604020202020204" pitchFamily="34" charset="0"/>
              </a:rPr>
              <a:t>© 2020 The Authors</a:t>
            </a:r>
          </a:p>
          <a:p>
            <a:pPr eaLnBrk="1">
              <a:spcAft>
                <a:spcPct val="0"/>
              </a:spcAft>
              <a:buSzPct val="45000"/>
              <a:buFont typeface="Wingdings" panose="05000000000000000000" pitchFamily="2" charset="2"/>
              <a:buNone/>
            </a:pPr>
            <a:r>
              <a:rPr lang="en-GB" altLang="en-US" sz="1000" dirty="0">
                <a:latin typeface="Arial" panose="020B0604020202020204" pitchFamily="34" charset="0"/>
              </a:rPr>
              <a:t>Published by the European Association of Geochemistry</a:t>
            </a:r>
          </a:p>
          <a:p>
            <a:pPr eaLnBrk="1">
              <a:spcAft>
                <a:spcPct val="0"/>
              </a:spcAft>
              <a:buSzPct val="45000"/>
              <a:buFont typeface="Wingdings" panose="05000000000000000000" pitchFamily="2" charset="2"/>
              <a:buNone/>
            </a:pPr>
            <a:r>
              <a:rPr lang="fr-FR" altLang="en-US" sz="1000" dirty="0">
                <a:latin typeface="Arial" panose="020B0604020202020204" pitchFamily="34" charset="0"/>
              </a:rPr>
              <a:t>u</a:t>
            </a:r>
            <a:r>
              <a:rPr lang="en-GB" altLang="en-US" sz="1000" dirty="0" err="1">
                <a:latin typeface="Arial" panose="020B0604020202020204" pitchFamily="34" charset="0"/>
              </a:rPr>
              <a:t>nder</a:t>
            </a:r>
            <a:r>
              <a:rPr lang="en-GB" altLang="en-US" sz="1000" dirty="0">
                <a:latin typeface="Arial" panose="020B0604020202020204" pitchFamily="34" charset="0"/>
              </a:rPr>
              <a:t> Creative Commons License CC BY-NC-ND.</a:t>
            </a:r>
          </a:p>
        </p:txBody>
      </p:sp>
      <p:sp>
        <p:nvSpPr>
          <p:cNvPr id="15" name="Rectangle 14">
            <a:extLst>
              <a:ext uri="{FF2B5EF4-FFF2-40B4-BE49-F238E27FC236}">
                <a16:creationId xmlns:a16="http://schemas.microsoft.com/office/drawing/2014/main" id="{05D4F318-9649-4DF1-9E5F-E27D37E6A5EB}"/>
              </a:ext>
            </a:extLst>
          </p:cNvPr>
          <p:cNvSpPr/>
          <p:nvPr/>
        </p:nvSpPr>
        <p:spPr>
          <a:xfrm>
            <a:off x="8814218" y="2367171"/>
            <a:ext cx="2941236" cy="2123658"/>
          </a:xfrm>
          <a:prstGeom prst="rect">
            <a:avLst/>
          </a:prstGeom>
        </p:spPr>
        <p:txBody>
          <a:bodyPr wrap="square">
            <a:spAutoFit/>
          </a:bodyPr>
          <a:lstStyle/>
          <a:p>
            <a:r>
              <a:rPr lang="en-US" sz="1100" b="1" dirty="0"/>
              <a:t>Figure 3 (a) </a:t>
            </a:r>
            <a:r>
              <a:rPr lang="en-US" sz="1100" dirty="0"/>
              <a:t>Compilation of published neodymium and hafnium isotopic compositions of I-type, A-type, and S-type granites (as defined in the figure). Points represent average zircon values from single plutons. References listed in Table S-3. </a:t>
            </a:r>
            <a:r>
              <a:rPr lang="en-US" sz="1100" b="1" dirty="0"/>
              <a:t>(b)</a:t>
            </a:r>
            <a:r>
              <a:rPr lang="en-US" sz="1100" dirty="0"/>
              <a:t> Distance from the terrestrial array (TA) expressed as ΔTA calculated for the three granite groups. Vertical line represents the median of all of the samples and demonstrate an increasing shift towards greater Hf disequilibrium (above the TA) with increasing </a:t>
            </a:r>
            <a:r>
              <a:rPr lang="en-US" sz="1100"/>
              <a:t>aluminousity</a:t>
            </a:r>
            <a:r>
              <a:rPr lang="en-US" sz="1100" dirty="0"/>
              <a:t>.</a:t>
            </a:r>
            <a:endParaRPr lang="en-GB" sz="1100" dirty="0"/>
          </a:p>
        </p:txBody>
      </p:sp>
      <p:pic>
        <p:nvPicPr>
          <p:cNvPr id="14" name="Picture 13" descr="A close up of a map&#10;&#10;Description automatically generated">
            <a:extLst>
              <a:ext uri="{FF2B5EF4-FFF2-40B4-BE49-F238E27FC236}">
                <a16:creationId xmlns:a16="http://schemas.microsoft.com/office/drawing/2014/main" id="{FD88FE7E-5F44-4A92-9E43-920465EC7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8972" y="1158609"/>
            <a:ext cx="6611112" cy="5023104"/>
          </a:xfrm>
          <a:prstGeom prst="rect">
            <a:avLst/>
          </a:prstGeom>
        </p:spPr>
      </p:pic>
    </p:spTree>
    <p:extLst>
      <p:ext uri="{BB962C8B-B14F-4D97-AF65-F5344CB8AC3E}">
        <p14:creationId xmlns:p14="http://schemas.microsoft.com/office/powerpoint/2010/main" val="286368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241</Words>
  <Application>Microsoft Office PowerPoint</Application>
  <PresentationFormat>Widescreen</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Marie-Aude Hulshoff</dc:creator>
  <cp:lastModifiedBy>Alice Williams</cp:lastModifiedBy>
  <cp:revision>125</cp:revision>
  <dcterms:created xsi:type="dcterms:W3CDTF">2017-09-25T10:29:42Z</dcterms:created>
  <dcterms:modified xsi:type="dcterms:W3CDTF">2020-01-09T09:15:13Z</dcterms:modified>
</cp:coreProperties>
</file>