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8602" autoAdjust="0"/>
  </p:normalViewPr>
  <p:slideViewPr>
    <p:cSldViewPr snapToGrid="0">
      <p:cViewPr varScale="1">
        <p:scale>
          <a:sx n="76" d="100"/>
          <a:sy n="76" d="100"/>
        </p:scale>
        <p:origin x="854"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9E9F15-E124-4A59-ADCB-FB1B9F434588}" type="datetimeFigureOut">
              <a:rPr lang="en-GB" smtClean="0"/>
              <a:t>19/02/2020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D5EF4E-C39C-4320-9BC4-7602AEACBD62}" type="slidenum">
              <a:rPr lang="en-GB" smtClean="0"/>
              <a:t>‹#›</a:t>
            </a:fld>
            <a:endParaRPr lang="en-GB"/>
          </a:p>
        </p:txBody>
      </p:sp>
    </p:spTree>
    <p:extLst>
      <p:ext uri="{BB962C8B-B14F-4D97-AF65-F5344CB8AC3E}">
        <p14:creationId xmlns:p14="http://schemas.microsoft.com/office/powerpoint/2010/main" val="611226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Figure 2</a:t>
                </a:r>
                <a:r>
                  <a:rPr lang="en-GB" sz="1200" kern="1200" dirty="0">
                    <a:solidFill>
                      <a:schemeClr val="tx1"/>
                    </a:solidFill>
                    <a:effectLst/>
                    <a:latin typeface="+mn-lt"/>
                    <a:ea typeface="+mn-ea"/>
                    <a:cs typeface="+mn-cs"/>
                  </a:rPr>
                  <a:t> The Mo isotope ratios of materials from the western Southern Alps, New Zealand, </a:t>
                </a:r>
                <a:r>
                  <a:rPr lang="en-GB" sz="1200" i="1" kern="1200" dirty="0">
                    <a:solidFill>
                      <a:schemeClr val="tx1"/>
                    </a:solidFill>
                    <a:effectLst/>
                    <a:latin typeface="+mn-lt"/>
                    <a:ea typeface="+mn-ea"/>
                    <a:cs typeface="+mn-cs"/>
                  </a:rPr>
                  <a:t>versus</a:t>
                </a:r>
                <a:r>
                  <a:rPr lang="en-GB" sz="1200" kern="1200" dirty="0">
                    <a:solidFill>
                      <a:schemeClr val="tx1"/>
                    </a:solidFill>
                    <a:effectLst/>
                    <a:latin typeface="+mn-lt"/>
                    <a:ea typeface="+mn-ea"/>
                    <a:cs typeface="+mn-cs"/>
                  </a:rPr>
                  <a:t> the Mo to Re concentration ratios for river waters (light blue), river bed materials (grey), suspended load (purple) and soils (yellow). Black diamond is the mean of the bed material samples. Shaded domains show the expected fields of soil and water compositions if preferential dissolution of </a:t>
                </a:r>
                <a:r>
                  <a:rPr lang="en-GB" sz="1200" kern="1200" dirty="0" err="1">
                    <a:solidFill>
                      <a:schemeClr val="tx1"/>
                    </a:solidFill>
                    <a:effectLst/>
                    <a:latin typeface="+mn-lt"/>
                    <a:ea typeface="+mn-ea"/>
                    <a:cs typeface="+mn-cs"/>
                  </a:rPr>
                  <a:t>sulfides</a:t>
                </a:r>
                <a:r>
                  <a:rPr lang="en-GB" sz="1200" kern="1200" dirty="0">
                    <a:solidFill>
                      <a:schemeClr val="tx1"/>
                    </a:solidFill>
                    <a:effectLst/>
                    <a:latin typeface="+mn-lt"/>
                    <a:ea typeface="+mn-ea"/>
                    <a:cs typeface="+mn-cs"/>
                  </a:rPr>
                  <a:t> was </a:t>
                </a:r>
                <a:r>
                  <a:rPr lang="en-GB" sz="1200" kern="1200" dirty="0" err="1">
                    <a:solidFill>
                      <a:schemeClr val="tx1"/>
                    </a:solidFill>
                    <a:effectLst/>
                    <a:latin typeface="+mn-lt"/>
                    <a:ea typeface="+mn-ea"/>
                    <a:cs typeface="+mn-cs"/>
                  </a:rPr>
                  <a:t>occuring</a:t>
                </a:r>
                <a:r>
                  <a:rPr lang="en-GB" sz="1200" kern="1200" dirty="0">
                    <a:solidFill>
                      <a:schemeClr val="tx1"/>
                    </a:solidFill>
                    <a:effectLst/>
                    <a:latin typeface="+mn-lt"/>
                    <a:ea typeface="+mn-ea"/>
                    <a:cs typeface="+mn-cs"/>
                  </a:rPr>
                  <a:t>, but data lie perpendicular to this trend implying an alternative mechanism is responsible for fractionation patterns observed.  </a:t>
                </a:r>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Figure 1 (a)</a:t>
                </a:r>
                <a:r>
                  <a:rPr lang="en-US" sz="1200" kern="1200" dirty="0">
                    <a:solidFill>
                      <a:schemeClr val="tx1"/>
                    </a:solidFill>
                    <a:effectLst/>
                    <a:latin typeface="+mn-lt"/>
                    <a:ea typeface="+mn-ea"/>
                    <a:cs typeface="+mn-cs"/>
                  </a:rPr>
                  <a:t> Structure factors, </a:t>
                </a:r>
                <a:r>
                  <a:rPr lang="en-GB" sz="1200" i="1" kern="1200" dirty="0">
                    <a:solidFill>
                      <a:schemeClr val="tx1"/>
                    </a:solidFill>
                    <a:effectLst/>
                    <a:latin typeface="+mn-lt"/>
                    <a:ea typeface="+mn-ea"/>
                    <a:cs typeface="+mn-cs"/>
                  </a:rPr>
                  <a:t>S(q)</a:t>
                </a:r>
                <a:r>
                  <a:rPr lang="nl-NL" sz="1200" kern="1200" dirty="0">
                    <a:solidFill>
                      <a:schemeClr val="tx1"/>
                    </a:solidFill>
                    <a:effectLst/>
                    <a:latin typeface="+mn-lt"/>
                    <a:ea typeface="+mn-ea"/>
                    <a:cs typeface="+mn-cs"/>
                  </a:rPr>
                  <a:t>, of </a:t>
                </a:r>
                <a:r>
                  <a:rPr lang="nl-NL" sz="1200" kern="1200" dirty="0" err="1">
                    <a:solidFill>
                      <a:schemeClr val="tx1"/>
                    </a:solidFill>
                    <a:effectLst/>
                    <a:latin typeface="+mn-lt"/>
                    <a:ea typeface="+mn-ea"/>
                    <a:cs typeface="+mn-cs"/>
                  </a:rPr>
                  <a:t>molten</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CaCO</a:t>
                </a:r>
                <a:r>
                  <a:rPr lang="en-GB" sz="1200" kern="1200" baseline="-25000" dirty="0">
                    <a:solidFill>
                      <a:schemeClr val="tx1"/>
                    </a:solidFill>
                    <a:effectLst/>
                    <a:latin typeface="+mn-lt"/>
                    <a:ea typeface="+mn-ea"/>
                    <a:cs typeface="+mn-cs"/>
                  </a:rPr>
                  <a:t>3</a:t>
                </a:r>
                <a:r>
                  <a:rPr lang="en-US" sz="1200" kern="1200" dirty="0">
                    <a:solidFill>
                      <a:schemeClr val="tx1"/>
                    </a:solidFill>
                    <a:effectLst/>
                    <a:latin typeface="+mn-lt"/>
                    <a:ea typeface="+mn-ea"/>
                    <a:cs typeface="+mn-cs"/>
                  </a:rPr>
                  <a:t>; curves are stacked to see better the evolution with increased </a:t>
                </a:r>
                <a:r>
                  <a:rPr lang="en-US" sz="1200" i="1" kern="1200" dirty="0">
                    <a:solidFill>
                      <a:schemeClr val="tx1"/>
                    </a:solidFill>
                    <a:effectLst/>
                    <a:latin typeface="+mn-lt"/>
                    <a:ea typeface="+mn-ea"/>
                    <a:cs typeface="+mn-cs"/>
                  </a:rPr>
                  <a:t>P</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T</a:t>
                </a:r>
                <a:r>
                  <a:rPr lang="en-US" sz="1200" kern="1200" dirty="0">
                    <a:solidFill>
                      <a:schemeClr val="tx1"/>
                    </a:solidFill>
                    <a:effectLst/>
                    <a:latin typeface="+mn-lt"/>
                    <a:ea typeface="+mn-ea"/>
                    <a:cs typeface="+mn-cs"/>
                  </a:rPr>
                  <a:t> conditions (given on the right panel); the main change affecting </a:t>
                </a:r>
                <a:r>
                  <a:rPr lang="en-GB" sz="1200" i="1" kern="1200" dirty="0">
                    <a:solidFill>
                      <a:schemeClr val="tx1"/>
                    </a:solidFill>
                    <a:effectLst/>
                    <a:latin typeface="+mn-lt"/>
                    <a:ea typeface="+mn-ea"/>
                    <a:cs typeface="+mn-cs"/>
                  </a:rPr>
                  <a:t>S(q)</a:t>
                </a:r>
                <a:r>
                  <a:rPr lang="en-US" sz="1200" kern="1200" dirty="0">
                    <a:solidFill>
                      <a:schemeClr val="tx1"/>
                    </a:solidFill>
                    <a:effectLst/>
                    <a:latin typeface="+mn-lt"/>
                    <a:ea typeface="+mn-ea"/>
                    <a:cs typeface="+mn-cs"/>
                  </a:rPr>
                  <a:t> (Fig. 1a) is the shift of the first sharp diffraction peak (FSDP) towards higher reciprocal distances, up to 2.28 </a:t>
                </a:r>
                <a:r>
                  <a:rPr lang="da-DK" sz="1200" kern="1200" dirty="0">
                    <a:solidFill>
                      <a:schemeClr val="tx1"/>
                    </a:solidFill>
                    <a:effectLst/>
                    <a:latin typeface="+mn-lt"/>
                    <a:ea typeface="+mn-ea"/>
                    <a:cs typeface="+mn-cs"/>
                  </a:rPr>
                  <a:t>Å</a:t>
                </a:r>
                <a:r>
                  <a:rPr lang="fr-FR" sz="1200" kern="1200" baseline="30000" dirty="0">
                    <a:solidFill>
                      <a:schemeClr val="tx1"/>
                    </a:solidFill>
                    <a:effectLst/>
                    <a:latin typeface="+mn-lt"/>
                    <a:ea typeface="+mn-ea"/>
                    <a:cs typeface="+mn-cs"/>
                  </a:rPr>
                  <a:t>-</a:t>
                </a:r>
                <a:r>
                  <a:rPr lang="en-GB" sz="1200" kern="1200" baseline="30000" dirty="0">
                    <a:solidFill>
                      <a:schemeClr val="tx1"/>
                    </a:solidFill>
                    <a:effectLst/>
                    <a:latin typeface="+mn-lt"/>
                    <a:ea typeface="+mn-ea"/>
                    <a:cs typeface="+mn-cs"/>
                  </a:rPr>
                  <a:t>1</a:t>
                </a:r>
                <a:r>
                  <a:rPr lang="en-US" sz="1200" kern="1200" dirty="0">
                    <a:solidFill>
                      <a:schemeClr val="tx1"/>
                    </a:solidFill>
                    <a:effectLst/>
                    <a:latin typeface="+mn-lt"/>
                    <a:ea typeface="+mn-ea"/>
                    <a:cs typeface="+mn-cs"/>
                  </a:rPr>
                  <a:t> at 8.7 </a:t>
                </a:r>
                <a:r>
                  <a:rPr lang="en-US" sz="1200" kern="1200" dirty="0" err="1">
                    <a:solidFill>
                      <a:schemeClr val="tx1"/>
                    </a:solidFill>
                    <a:effectLst/>
                    <a:latin typeface="+mn-lt"/>
                    <a:ea typeface="+mn-ea"/>
                    <a:cs typeface="+mn-cs"/>
                  </a:rPr>
                  <a:t>GPa</a:t>
                </a:r>
                <a:r>
                  <a:rPr lang="en-US" sz="1200" kern="1200" dirty="0">
                    <a:solidFill>
                      <a:schemeClr val="tx1"/>
                    </a:solidFill>
                    <a:effectLst/>
                    <a:latin typeface="+mn-lt"/>
                    <a:ea typeface="+mn-ea"/>
                    <a:cs typeface="+mn-cs"/>
                  </a:rPr>
                  <a:t> which corresponds in the real space to a characteristic mid-range order distance, </a:t>
                </a:r>
                <a:r>
                  <a:rPr lang="en-GB" sz="1200" i="0" kern="1200">
                    <a:solidFill>
                      <a:schemeClr val="tx1"/>
                    </a:solidFill>
                    <a:effectLst/>
                    <a:latin typeface="+mn-lt"/>
                    <a:ea typeface="+mn-ea"/>
                    <a:cs typeface="+mn-cs"/>
                  </a:rPr>
                  <a:t>2𝜋/𝑞_𝐹𝑆𝐷𝑃</a:t>
                </a:r>
                <a:r>
                  <a:rPr lang="en-GB"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of 2.76 </a:t>
                </a:r>
                <a:r>
                  <a:rPr lang="da-DK" sz="1200" kern="1200" dirty="0">
                    <a:solidFill>
                      <a:schemeClr val="tx1"/>
                    </a:solidFill>
                    <a:effectLst/>
                    <a:latin typeface="+mn-lt"/>
                    <a:ea typeface="+mn-ea"/>
                    <a:cs typeface="+mn-cs"/>
                  </a:rPr>
                  <a:t>Å</a:t>
                </a:r>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Corresponding radial distribution functions (plain curves), </a:t>
                </a:r>
                <a:r>
                  <a:rPr lang="en-GB" sz="1200" i="1" kern="1200" dirty="0">
                    <a:solidFill>
                      <a:schemeClr val="tx1"/>
                    </a:solidFill>
                    <a:effectLst/>
                    <a:latin typeface="+mn-lt"/>
                    <a:ea typeface="+mn-ea"/>
                    <a:cs typeface="+mn-cs"/>
                  </a:rPr>
                  <a:t>g(r)</a:t>
                </a:r>
                <a:r>
                  <a:rPr lang="en-GB"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compared to MD simulations (dashed curve; </a:t>
                </a:r>
                <a:r>
                  <a:rPr lang="en-US" sz="1200" kern="1200" dirty="0" err="1">
                    <a:solidFill>
                      <a:schemeClr val="tx1"/>
                    </a:solidFill>
                    <a:effectLst/>
                    <a:latin typeface="+mn-lt"/>
                    <a:ea typeface="+mn-ea"/>
                    <a:cs typeface="+mn-cs"/>
                  </a:rPr>
                  <a:t>Vuilleumier</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et al</a:t>
                </a:r>
                <a:r>
                  <a:rPr lang="en-US" sz="1200" kern="1200" dirty="0">
                    <a:solidFill>
                      <a:schemeClr val="tx1"/>
                    </a:solidFill>
                    <a:effectLst/>
                    <a:latin typeface="+mn-lt"/>
                    <a:ea typeface="+mn-ea"/>
                    <a:cs typeface="+mn-cs"/>
                  </a:rPr>
                  <a:t>., 2014).</a:t>
                </a:r>
                <a:endParaRPr lang="en-GB" sz="1200" kern="1200" dirty="0">
                  <a:solidFill>
                    <a:schemeClr val="tx1"/>
                  </a:solidFill>
                  <a:effectLst/>
                  <a:latin typeface="+mn-lt"/>
                  <a:ea typeface="+mn-ea"/>
                  <a:cs typeface="+mn-cs"/>
                </a:endParaRPr>
              </a:p>
            </p:txBody>
          </p:sp>
        </mc:Fallback>
      </mc:AlternateContent>
      <p:sp>
        <p:nvSpPr>
          <p:cNvPr id="4" name="Slide Number Placeholder 3"/>
          <p:cNvSpPr>
            <a:spLocks noGrp="1"/>
          </p:cNvSpPr>
          <p:nvPr>
            <p:ph type="sldNum" sz="quarter" idx="10"/>
          </p:nvPr>
        </p:nvSpPr>
        <p:spPr/>
        <p:txBody>
          <a:bodyPr/>
          <a:lstStyle/>
          <a:p>
            <a:fld id="{A5D5EF4E-C39C-4320-9BC4-7602AEACBD62}" type="slidenum">
              <a:rPr lang="en-GB" smtClean="0"/>
              <a:t>1</a:t>
            </a:fld>
            <a:endParaRPr lang="en-GB"/>
          </a:p>
        </p:txBody>
      </p:sp>
    </p:spTree>
    <p:extLst>
      <p:ext uri="{BB962C8B-B14F-4D97-AF65-F5344CB8AC3E}">
        <p14:creationId xmlns:p14="http://schemas.microsoft.com/office/powerpoint/2010/main" val="2865818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1B77A-AD9E-42CE-90FE-2A2B85BA6A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07BDCB0-2F98-4689-B4DC-EBA31EED95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2B18CC1-746B-4575-80C5-9180D943F9B0}"/>
              </a:ext>
            </a:extLst>
          </p:cNvPr>
          <p:cNvSpPr>
            <a:spLocks noGrp="1"/>
          </p:cNvSpPr>
          <p:nvPr>
            <p:ph type="dt" sz="half" idx="10"/>
          </p:nvPr>
        </p:nvSpPr>
        <p:spPr/>
        <p:txBody>
          <a:bodyPr/>
          <a:lstStyle/>
          <a:p>
            <a:fld id="{8C1B2804-2022-499F-AEBC-0A6FF3388BE2}" type="datetimeFigureOut">
              <a:rPr lang="en-GB" smtClean="0"/>
              <a:t>19/02/2020</a:t>
            </a:fld>
            <a:endParaRPr lang="en-GB"/>
          </a:p>
        </p:txBody>
      </p:sp>
      <p:sp>
        <p:nvSpPr>
          <p:cNvPr id="5" name="Footer Placeholder 4">
            <a:extLst>
              <a:ext uri="{FF2B5EF4-FFF2-40B4-BE49-F238E27FC236}">
                <a16:creationId xmlns:a16="http://schemas.microsoft.com/office/drawing/2014/main" id="{EF625D76-471C-46CA-85B1-9542E01AA8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E3BD73-5656-4ABB-9EC0-E921F08CF387}"/>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1006947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12D16-66A3-4566-9E68-B544E2F105A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D30713-681D-4D4B-86C3-CD3CC2C9B01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92439B-D52C-4963-8A9E-E49B072760AB}"/>
              </a:ext>
            </a:extLst>
          </p:cNvPr>
          <p:cNvSpPr>
            <a:spLocks noGrp="1"/>
          </p:cNvSpPr>
          <p:nvPr>
            <p:ph type="dt" sz="half" idx="10"/>
          </p:nvPr>
        </p:nvSpPr>
        <p:spPr/>
        <p:txBody>
          <a:bodyPr/>
          <a:lstStyle/>
          <a:p>
            <a:fld id="{8C1B2804-2022-499F-AEBC-0A6FF3388BE2}" type="datetimeFigureOut">
              <a:rPr lang="en-GB" smtClean="0"/>
              <a:t>19/02/2020</a:t>
            </a:fld>
            <a:endParaRPr lang="en-GB"/>
          </a:p>
        </p:txBody>
      </p:sp>
      <p:sp>
        <p:nvSpPr>
          <p:cNvPr id="5" name="Footer Placeholder 4">
            <a:extLst>
              <a:ext uri="{FF2B5EF4-FFF2-40B4-BE49-F238E27FC236}">
                <a16:creationId xmlns:a16="http://schemas.microsoft.com/office/drawing/2014/main" id="{3D10BB58-8C09-4EAB-BDE2-C4BE4D362C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526362-35E5-438E-AE2E-345E8D37223D}"/>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3938111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7ADCD-2C59-499A-8BB6-1B7EEAD5BD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9745C4F-5F3F-4202-9011-7A0120E447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E381016-7CA1-4BD6-9CFA-A9F658D7B464}"/>
              </a:ext>
            </a:extLst>
          </p:cNvPr>
          <p:cNvSpPr>
            <a:spLocks noGrp="1"/>
          </p:cNvSpPr>
          <p:nvPr>
            <p:ph type="dt" sz="half" idx="10"/>
          </p:nvPr>
        </p:nvSpPr>
        <p:spPr/>
        <p:txBody>
          <a:bodyPr/>
          <a:lstStyle/>
          <a:p>
            <a:fld id="{8C1B2804-2022-499F-AEBC-0A6FF3388BE2}" type="datetimeFigureOut">
              <a:rPr lang="en-GB" smtClean="0"/>
              <a:t>19/02/2020</a:t>
            </a:fld>
            <a:endParaRPr lang="en-GB"/>
          </a:p>
        </p:txBody>
      </p:sp>
      <p:sp>
        <p:nvSpPr>
          <p:cNvPr id="5" name="Footer Placeholder 4">
            <a:extLst>
              <a:ext uri="{FF2B5EF4-FFF2-40B4-BE49-F238E27FC236}">
                <a16:creationId xmlns:a16="http://schemas.microsoft.com/office/drawing/2014/main" id="{A7F5D68C-83EE-4C22-8119-880A314D7A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921CC1-DCB7-4B45-A3EB-14F55F33851B}"/>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189241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BFB2F-3441-4C29-82F2-C00B6967491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942F89-D38D-4DF3-9842-7CCE48938A0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F694011-0760-48E9-B43B-DD3FFC8CFB4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3D1C331-6084-4441-85DB-7E7BDFF86069}"/>
              </a:ext>
            </a:extLst>
          </p:cNvPr>
          <p:cNvSpPr>
            <a:spLocks noGrp="1"/>
          </p:cNvSpPr>
          <p:nvPr>
            <p:ph type="dt" sz="half" idx="10"/>
          </p:nvPr>
        </p:nvSpPr>
        <p:spPr/>
        <p:txBody>
          <a:bodyPr/>
          <a:lstStyle/>
          <a:p>
            <a:fld id="{8C1B2804-2022-499F-AEBC-0A6FF3388BE2}" type="datetimeFigureOut">
              <a:rPr lang="en-GB" smtClean="0"/>
              <a:t>19/02/2020</a:t>
            </a:fld>
            <a:endParaRPr lang="en-GB"/>
          </a:p>
        </p:txBody>
      </p:sp>
      <p:sp>
        <p:nvSpPr>
          <p:cNvPr id="6" name="Footer Placeholder 5">
            <a:extLst>
              <a:ext uri="{FF2B5EF4-FFF2-40B4-BE49-F238E27FC236}">
                <a16:creationId xmlns:a16="http://schemas.microsoft.com/office/drawing/2014/main" id="{18649EB1-EDBE-4C05-B153-AFA8C5EA010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EE3A5BF-8E1D-441A-AD59-5E8C7D2D2033}"/>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3134132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FF436-B1AB-4884-9E80-4F95E5105B1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88E4BCD-85C2-4CEA-8526-EB8082DD78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643E3DD-0812-4D7D-97D0-56CCC315CCF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51EB60D-88C3-4999-889F-4D75C03358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AAC0CEC-2BBA-4B8C-9C49-1C6B61148DD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980D2AE-E9FC-4363-9ACD-BEF5701C10B0}"/>
              </a:ext>
            </a:extLst>
          </p:cNvPr>
          <p:cNvSpPr>
            <a:spLocks noGrp="1"/>
          </p:cNvSpPr>
          <p:nvPr>
            <p:ph type="dt" sz="half" idx="10"/>
          </p:nvPr>
        </p:nvSpPr>
        <p:spPr/>
        <p:txBody>
          <a:bodyPr/>
          <a:lstStyle/>
          <a:p>
            <a:fld id="{8C1B2804-2022-499F-AEBC-0A6FF3388BE2}" type="datetimeFigureOut">
              <a:rPr lang="en-GB" smtClean="0"/>
              <a:t>19/02/2020</a:t>
            </a:fld>
            <a:endParaRPr lang="en-GB"/>
          </a:p>
        </p:txBody>
      </p:sp>
      <p:sp>
        <p:nvSpPr>
          <p:cNvPr id="8" name="Footer Placeholder 7">
            <a:extLst>
              <a:ext uri="{FF2B5EF4-FFF2-40B4-BE49-F238E27FC236}">
                <a16:creationId xmlns:a16="http://schemas.microsoft.com/office/drawing/2014/main" id="{07B08252-27D7-4369-8248-FA04CFEC3BE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2D69BAD-A5F1-49F0-88A6-E94477A56C8E}"/>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1600379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5CED3-97DC-4798-B74C-DB047D87FD1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0BFFF59-ACA7-44E4-91F7-D110A228592D}"/>
              </a:ext>
            </a:extLst>
          </p:cNvPr>
          <p:cNvSpPr>
            <a:spLocks noGrp="1"/>
          </p:cNvSpPr>
          <p:nvPr>
            <p:ph type="dt" sz="half" idx="10"/>
          </p:nvPr>
        </p:nvSpPr>
        <p:spPr/>
        <p:txBody>
          <a:bodyPr/>
          <a:lstStyle/>
          <a:p>
            <a:fld id="{8C1B2804-2022-499F-AEBC-0A6FF3388BE2}" type="datetimeFigureOut">
              <a:rPr lang="en-GB" smtClean="0"/>
              <a:t>19/02/2020</a:t>
            </a:fld>
            <a:endParaRPr lang="en-GB"/>
          </a:p>
        </p:txBody>
      </p:sp>
      <p:sp>
        <p:nvSpPr>
          <p:cNvPr id="4" name="Footer Placeholder 3">
            <a:extLst>
              <a:ext uri="{FF2B5EF4-FFF2-40B4-BE49-F238E27FC236}">
                <a16:creationId xmlns:a16="http://schemas.microsoft.com/office/drawing/2014/main" id="{CBD7E3B0-6D81-4F00-82BA-59EA1DEC662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0AC9C2B-BAF8-4096-885A-F089972AFEA0}"/>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260647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D48B7B-DDEA-4733-A757-1F88959A72BE}"/>
              </a:ext>
            </a:extLst>
          </p:cNvPr>
          <p:cNvSpPr>
            <a:spLocks noGrp="1"/>
          </p:cNvSpPr>
          <p:nvPr>
            <p:ph type="dt" sz="half" idx="10"/>
          </p:nvPr>
        </p:nvSpPr>
        <p:spPr/>
        <p:txBody>
          <a:bodyPr/>
          <a:lstStyle/>
          <a:p>
            <a:fld id="{8C1B2804-2022-499F-AEBC-0A6FF3388BE2}" type="datetimeFigureOut">
              <a:rPr lang="en-GB" smtClean="0"/>
              <a:t>19/02/2020</a:t>
            </a:fld>
            <a:endParaRPr lang="en-GB"/>
          </a:p>
        </p:txBody>
      </p:sp>
      <p:sp>
        <p:nvSpPr>
          <p:cNvPr id="3" name="Footer Placeholder 2">
            <a:extLst>
              <a:ext uri="{FF2B5EF4-FFF2-40B4-BE49-F238E27FC236}">
                <a16:creationId xmlns:a16="http://schemas.microsoft.com/office/drawing/2014/main" id="{F98EF47A-014A-438F-8C89-B8EB5CE2A77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24803F8-B3CF-4ECF-9388-1E8DA1FF5FDE}"/>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840211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24E43-C6B2-40C4-8FFA-C52F89F295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7057852-972A-4D31-AEBD-8F78579B81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50E9D65-5526-4271-B6CA-35AB50F075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C85EA18-2D15-40F3-A2C6-D56011A18616}"/>
              </a:ext>
            </a:extLst>
          </p:cNvPr>
          <p:cNvSpPr>
            <a:spLocks noGrp="1"/>
          </p:cNvSpPr>
          <p:nvPr>
            <p:ph type="dt" sz="half" idx="10"/>
          </p:nvPr>
        </p:nvSpPr>
        <p:spPr/>
        <p:txBody>
          <a:bodyPr/>
          <a:lstStyle/>
          <a:p>
            <a:fld id="{8C1B2804-2022-499F-AEBC-0A6FF3388BE2}" type="datetimeFigureOut">
              <a:rPr lang="en-GB" smtClean="0"/>
              <a:t>19/02/2020</a:t>
            </a:fld>
            <a:endParaRPr lang="en-GB"/>
          </a:p>
        </p:txBody>
      </p:sp>
      <p:sp>
        <p:nvSpPr>
          <p:cNvPr id="6" name="Footer Placeholder 5">
            <a:extLst>
              <a:ext uri="{FF2B5EF4-FFF2-40B4-BE49-F238E27FC236}">
                <a16:creationId xmlns:a16="http://schemas.microsoft.com/office/drawing/2014/main" id="{B1B7921E-6790-414D-BF40-B0EBDDBCE6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6D9BEBD-4601-4E89-961A-F57B88523A9B}"/>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4168497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8FBA1-18D8-4EFD-B4F7-1CDF5114EF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7B28A52-A027-4CA4-9D5C-D1F5A7EB04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12B8EE3-F341-4337-9869-E7CE762092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214204A-B11A-4FA3-B09C-AC7E325BE69E}"/>
              </a:ext>
            </a:extLst>
          </p:cNvPr>
          <p:cNvSpPr>
            <a:spLocks noGrp="1"/>
          </p:cNvSpPr>
          <p:nvPr>
            <p:ph type="dt" sz="half" idx="10"/>
          </p:nvPr>
        </p:nvSpPr>
        <p:spPr/>
        <p:txBody>
          <a:bodyPr/>
          <a:lstStyle/>
          <a:p>
            <a:fld id="{8C1B2804-2022-499F-AEBC-0A6FF3388BE2}" type="datetimeFigureOut">
              <a:rPr lang="en-GB" smtClean="0"/>
              <a:t>19/02/2020</a:t>
            </a:fld>
            <a:endParaRPr lang="en-GB"/>
          </a:p>
        </p:txBody>
      </p:sp>
      <p:sp>
        <p:nvSpPr>
          <p:cNvPr id="6" name="Footer Placeholder 5">
            <a:extLst>
              <a:ext uri="{FF2B5EF4-FFF2-40B4-BE49-F238E27FC236}">
                <a16:creationId xmlns:a16="http://schemas.microsoft.com/office/drawing/2014/main" id="{DD1D2141-4D98-4594-A074-B96040C2CD4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11AAAB-D8AC-4254-8E04-D31385E213CB}"/>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846297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3B4C8-EF40-4129-B925-4B9888E2796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822B0D2-5CC9-448C-9BD4-5A2D7A8B33B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065027-A13C-44B4-9C3B-CAF026DAFDC1}"/>
              </a:ext>
            </a:extLst>
          </p:cNvPr>
          <p:cNvSpPr>
            <a:spLocks noGrp="1"/>
          </p:cNvSpPr>
          <p:nvPr>
            <p:ph type="dt" sz="half" idx="10"/>
          </p:nvPr>
        </p:nvSpPr>
        <p:spPr/>
        <p:txBody>
          <a:bodyPr/>
          <a:lstStyle/>
          <a:p>
            <a:fld id="{8C1B2804-2022-499F-AEBC-0A6FF3388BE2}" type="datetimeFigureOut">
              <a:rPr lang="en-GB" smtClean="0"/>
              <a:t>19/02/2020</a:t>
            </a:fld>
            <a:endParaRPr lang="en-GB"/>
          </a:p>
        </p:txBody>
      </p:sp>
      <p:sp>
        <p:nvSpPr>
          <p:cNvPr id="5" name="Footer Placeholder 4">
            <a:extLst>
              <a:ext uri="{FF2B5EF4-FFF2-40B4-BE49-F238E27FC236}">
                <a16:creationId xmlns:a16="http://schemas.microsoft.com/office/drawing/2014/main" id="{0E1EE38C-12E3-410D-A654-8911778901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49C061-4FD5-4723-87C0-82A1607760F9}"/>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1768581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42312C-0787-421F-B6C4-28205E7AC15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84ECF14-3AFA-47E6-93C1-FD81DDB73FE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3F80EAF-EE41-4061-B44A-35C321DF1694}"/>
              </a:ext>
            </a:extLst>
          </p:cNvPr>
          <p:cNvSpPr>
            <a:spLocks noGrp="1"/>
          </p:cNvSpPr>
          <p:nvPr>
            <p:ph type="dt" sz="half" idx="10"/>
          </p:nvPr>
        </p:nvSpPr>
        <p:spPr/>
        <p:txBody>
          <a:bodyPr/>
          <a:lstStyle/>
          <a:p>
            <a:fld id="{8C1B2804-2022-499F-AEBC-0A6FF3388BE2}" type="datetimeFigureOut">
              <a:rPr lang="en-GB" smtClean="0"/>
              <a:t>19/02/2020</a:t>
            </a:fld>
            <a:endParaRPr lang="en-GB"/>
          </a:p>
        </p:txBody>
      </p:sp>
      <p:sp>
        <p:nvSpPr>
          <p:cNvPr id="5" name="Footer Placeholder 4">
            <a:extLst>
              <a:ext uri="{FF2B5EF4-FFF2-40B4-BE49-F238E27FC236}">
                <a16:creationId xmlns:a16="http://schemas.microsoft.com/office/drawing/2014/main" id="{83E7AC7D-01FB-43A7-A07D-D6023C3A34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1BA76D-FCB1-4559-B3F0-A878D1BD5240}"/>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432005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E878FC-9573-4705-AAD7-77EEC76A28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086D3BC-331D-4BAE-8423-9769C843B1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10CBDD-5E47-415A-8076-50612360A9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1B2804-2022-499F-AEBC-0A6FF3388BE2}" type="datetimeFigureOut">
              <a:rPr lang="en-GB" smtClean="0"/>
              <a:t>19/02/2020</a:t>
            </a:fld>
            <a:endParaRPr lang="en-GB"/>
          </a:p>
        </p:txBody>
      </p:sp>
      <p:sp>
        <p:nvSpPr>
          <p:cNvPr id="5" name="Footer Placeholder 4">
            <a:extLst>
              <a:ext uri="{FF2B5EF4-FFF2-40B4-BE49-F238E27FC236}">
                <a16:creationId xmlns:a16="http://schemas.microsoft.com/office/drawing/2014/main" id="{025D00AC-39A3-45E8-8AA0-F551116C96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4414DD2-6015-48ED-848E-AE15FA2D34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FF9AE1-45E4-4598-9D4D-71B7CF00AD8A}" type="slidenum">
              <a:rPr lang="en-GB" smtClean="0"/>
              <a:t>‹#›</a:t>
            </a:fld>
            <a:endParaRPr lang="en-GB"/>
          </a:p>
        </p:txBody>
      </p:sp>
    </p:spTree>
    <p:extLst>
      <p:ext uri="{BB962C8B-B14F-4D97-AF65-F5344CB8AC3E}">
        <p14:creationId xmlns:p14="http://schemas.microsoft.com/office/powerpoint/2010/main" val="60617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8" descr="GeoPerspLetters_logo_250.png">
            <a:extLst>
              <a:ext uri="{FF2B5EF4-FFF2-40B4-BE49-F238E27FC236}">
                <a16:creationId xmlns:a16="http://schemas.microsoft.com/office/drawing/2014/main" id="{43CDA8D4-EBD6-4957-A7BC-D25F0059240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5900" y="179388"/>
            <a:ext cx="2022475" cy="83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3">
            <a:extLst>
              <a:ext uri="{FF2B5EF4-FFF2-40B4-BE49-F238E27FC236}">
                <a16:creationId xmlns:a16="http://schemas.microsoft.com/office/drawing/2014/main" id="{6EAD7618-3F46-4AC7-9DF4-2F101F44696A}"/>
              </a:ext>
            </a:extLst>
          </p:cNvPr>
          <p:cNvSpPr txBox="1">
            <a:spLocks noChangeArrowheads="1"/>
          </p:cNvSpPr>
          <p:nvPr/>
        </p:nvSpPr>
        <p:spPr bwMode="auto">
          <a:xfrm>
            <a:off x="7908053" y="179388"/>
            <a:ext cx="4115976" cy="693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3000"/>
              </a:lnSpc>
              <a:spcAft>
                <a:spcPts val="888"/>
              </a:spcAft>
              <a:buClr>
                <a:srgbClr val="000000"/>
              </a:buClr>
              <a:buSzPct val="100000"/>
              <a:buFont typeface="Arial" panose="020B0604020202020204" pitchFamily="34" charset="0"/>
              <a:buChar char="•"/>
              <a:defRPr sz="2000">
                <a:solidFill>
                  <a:srgbClr val="000000"/>
                </a:solidFill>
                <a:latin typeface="Times New Roman" panose="02020603050405020304" pitchFamily="18" charset="0"/>
                <a:ea typeface="ＭＳ Ｐゴシック" panose="020B0600070205080204" pitchFamily="34" charset="-128"/>
                <a:cs typeface="msgothic"/>
              </a:defRPr>
            </a:lvl1pPr>
            <a:lvl2pPr marL="742950" indent="-285750">
              <a:lnSpc>
                <a:spcPct val="93000"/>
              </a:lnSpc>
              <a:spcAft>
                <a:spcPts val="1138"/>
              </a:spcAft>
              <a:buClr>
                <a:srgbClr val="000000"/>
              </a:buClr>
              <a:buSzPct val="75000"/>
              <a:buFont typeface="Symbol" panose="05050102010706020507" pitchFamily="18" charset="2"/>
              <a:buChar char=""/>
              <a:defRPr sz="2600">
                <a:solidFill>
                  <a:srgbClr val="000000"/>
                </a:solidFill>
                <a:latin typeface="Times New Roman" panose="02020603050405020304" pitchFamily="18" charset="0"/>
                <a:ea typeface="ＭＳ Ｐゴシック" panose="020B0600070205080204" pitchFamily="34" charset="-128"/>
                <a:cs typeface="msgothic"/>
              </a:defRPr>
            </a:lvl2pPr>
            <a:lvl3pPr marL="1143000" indent="-228600">
              <a:lnSpc>
                <a:spcPct val="93000"/>
              </a:lnSpc>
              <a:spcAft>
                <a:spcPts val="850"/>
              </a:spcAft>
              <a:buClr>
                <a:srgbClr val="000000"/>
              </a:buClr>
              <a:buSzPct val="45000"/>
              <a:buFont typeface="Wingdings" panose="05000000000000000000" pitchFamily="2" charset="2"/>
              <a:buChar char=""/>
              <a:defRPr sz="2400">
                <a:solidFill>
                  <a:srgbClr val="000000"/>
                </a:solidFill>
                <a:latin typeface="Times New Roman" panose="02020603050405020304" pitchFamily="18" charset="0"/>
                <a:ea typeface="ＭＳ Ｐゴシック" panose="020B0600070205080204" pitchFamily="34" charset="-128"/>
                <a:cs typeface="msgothic"/>
              </a:defRPr>
            </a:lvl3pPr>
            <a:lvl4pPr marL="1600200" indent="-228600">
              <a:lnSpc>
                <a:spcPct val="93000"/>
              </a:lnSpc>
              <a:spcAft>
                <a:spcPts val="575"/>
              </a:spcAft>
              <a:buClr>
                <a:srgbClr val="000000"/>
              </a:buClr>
              <a:buSzPct val="75000"/>
              <a:buFont typeface="Symbol" panose="05050102010706020507" pitchFamily="18" charset="2"/>
              <a:buChar char=""/>
              <a:defRPr sz="2000">
                <a:solidFill>
                  <a:srgbClr val="000000"/>
                </a:solidFill>
                <a:latin typeface="Times New Roman" panose="02020603050405020304" pitchFamily="18" charset="0"/>
                <a:ea typeface="ＭＳ Ｐゴシック" panose="020B0600070205080204" pitchFamily="34" charset="-128"/>
                <a:cs typeface="msgothic"/>
              </a:defRPr>
            </a:lvl4pPr>
            <a:lvl5pPr marL="2057400" indent="-228600">
              <a:lnSpc>
                <a:spcPct val="93000"/>
              </a:lnSpc>
              <a:spcAft>
                <a:spcPts val="288"/>
              </a:spcAft>
              <a:buClr>
                <a:srgbClr val="000000"/>
              </a:buClr>
              <a:buSzPct val="45000"/>
              <a:buFont typeface="Wingdings" panose="05000000000000000000" pitchFamily="2" charset="2"/>
              <a:buChar char=""/>
              <a:defRPr sz="2000">
                <a:solidFill>
                  <a:srgbClr val="000000"/>
                </a:solidFill>
                <a:latin typeface="Times New Roman" panose="02020603050405020304" pitchFamily="18" charset="0"/>
                <a:ea typeface="ＭＳ Ｐゴシック" panose="020B0600070205080204" pitchFamily="34" charset="-128"/>
                <a:cs typeface="msgothic"/>
              </a:defRPr>
            </a:lvl5pPr>
            <a:lvl6pPr marL="25146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defRPr sz="2000">
                <a:solidFill>
                  <a:srgbClr val="000000"/>
                </a:solidFill>
                <a:latin typeface="Times New Roman" panose="02020603050405020304" pitchFamily="18" charset="0"/>
                <a:ea typeface="ＭＳ Ｐゴシック" panose="020B0600070205080204" pitchFamily="34" charset="-128"/>
                <a:cs typeface="msgothic"/>
              </a:defRPr>
            </a:lvl6pPr>
            <a:lvl7pPr marL="29718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defRPr sz="2000">
                <a:solidFill>
                  <a:srgbClr val="000000"/>
                </a:solidFill>
                <a:latin typeface="Times New Roman" panose="02020603050405020304" pitchFamily="18" charset="0"/>
                <a:ea typeface="ＭＳ Ｐゴシック" panose="020B0600070205080204" pitchFamily="34" charset="-128"/>
                <a:cs typeface="msgothic"/>
              </a:defRPr>
            </a:lvl7pPr>
            <a:lvl8pPr marL="34290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defRPr sz="2000">
                <a:solidFill>
                  <a:srgbClr val="000000"/>
                </a:solidFill>
                <a:latin typeface="Times New Roman" panose="02020603050405020304" pitchFamily="18" charset="0"/>
                <a:ea typeface="ＭＳ Ｐゴシック" panose="020B0600070205080204" pitchFamily="34" charset="-128"/>
                <a:cs typeface="msgothic"/>
              </a:defRPr>
            </a:lvl8pPr>
            <a:lvl9pPr marL="38862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defRPr sz="2000">
                <a:solidFill>
                  <a:srgbClr val="000000"/>
                </a:solidFill>
                <a:latin typeface="Times New Roman" panose="02020603050405020304" pitchFamily="18" charset="0"/>
                <a:ea typeface="ＭＳ Ｐゴシック" panose="020B0600070205080204" pitchFamily="34" charset="-128"/>
                <a:cs typeface="msgothic"/>
              </a:defRPr>
            </a:lvl9pPr>
          </a:lstStyle>
          <a:p>
            <a:pPr algn="r">
              <a:spcAft>
                <a:spcPct val="0"/>
              </a:spcAft>
              <a:buSzPct val="45000"/>
              <a:buNone/>
            </a:pPr>
            <a:r>
              <a:rPr lang="en-US" altLang="en-US" sz="1400" b="1" dirty="0">
                <a:solidFill>
                  <a:schemeClr val="tx1"/>
                </a:solidFill>
                <a:latin typeface="Arial" panose="020B0604020202020204" pitchFamily="34" charset="0"/>
                <a:cs typeface="Arial" panose="020B0604020202020204" pitchFamily="34" charset="0"/>
              </a:rPr>
              <a:t>Horan </a:t>
            </a:r>
            <a:r>
              <a:rPr lang="en-US" altLang="en-US" sz="1400" b="1" i="1" dirty="0">
                <a:solidFill>
                  <a:schemeClr val="tx1"/>
                </a:solidFill>
                <a:latin typeface="Arial" panose="020B0604020202020204" pitchFamily="34" charset="0"/>
                <a:cs typeface="Arial" panose="020B0604020202020204" pitchFamily="34" charset="0"/>
              </a:rPr>
              <a:t>et al</a:t>
            </a:r>
            <a:r>
              <a:rPr lang="en-US" altLang="en-US" sz="1400" b="1" dirty="0">
                <a:solidFill>
                  <a:schemeClr val="tx1"/>
                </a:solidFill>
                <a:latin typeface="Arial" panose="020B0604020202020204" pitchFamily="34" charset="0"/>
                <a:cs typeface="Arial" panose="020B0604020202020204" pitchFamily="34" charset="0"/>
              </a:rPr>
              <a:t>.</a:t>
            </a:r>
          </a:p>
          <a:p>
            <a:pPr algn="r">
              <a:spcAft>
                <a:spcPct val="0"/>
              </a:spcAft>
              <a:buSzPct val="45000"/>
              <a:buNone/>
            </a:pPr>
            <a:r>
              <a:rPr lang="en-US" altLang="en-US" sz="1400" b="1" dirty="0">
                <a:solidFill>
                  <a:schemeClr val="tx1"/>
                </a:solidFill>
                <a:latin typeface="Arial" panose="020B0604020202020204" pitchFamily="34" charset="0"/>
                <a:cs typeface="Arial" panose="020B0604020202020204" pitchFamily="34" charset="0"/>
              </a:rPr>
              <a:t>Unravelling the controls on the molybdenum isotope ratios of river waters</a:t>
            </a:r>
          </a:p>
        </p:txBody>
      </p:sp>
      <p:sp>
        <p:nvSpPr>
          <p:cNvPr id="11" name="Text Box 4">
            <a:extLst>
              <a:ext uri="{FF2B5EF4-FFF2-40B4-BE49-F238E27FC236}">
                <a16:creationId xmlns:a16="http://schemas.microsoft.com/office/drawing/2014/main" id="{B1D637F6-4B43-4938-B9B5-C1D1F61E5A43}"/>
              </a:ext>
            </a:extLst>
          </p:cNvPr>
          <p:cNvSpPr txBox="1">
            <a:spLocks noChangeArrowheads="1"/>
          </p:cNvSpPr>
          <p:nvPr/>
        </p:nvSpPr>
        <p:spPr bwMode="auto">
          <a:xfrm>
            <a:off x="205852" y="6473628"/>
            <a:ext cx="73088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3000"/>
              </a:lnSpc>
              <a:spcAft>
                <a:spcPts val="888"/>
              </a:spcAft>
              <a:buClr>
                <a:srgbClr val="000000"/>
              </a:buClr>
              <a:buSzPct val="100000"/>
              <a:buFont typeface="Arial" panose="020B0604020202020204" pitchFamily="34" charset="0"/>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1pPr>
            <a:lvl2pPr marL="863600" indent="-287338">
              <a:lnSpc>
                <a:spcPct val="93000"/>
              </a:lnSpc>
              <a:spcAft>
                <a:spcPts val="1138"/>
              </a:spcAft>
              <a:buClr>
                <a:srgbClr val="000000"/>
              </a:buClr>
              <a:buSzPct val="75000"/>
              <a:buFont typeface="Symbol" panose="05050102010706020507" pitchFamily="18" charset="2"/>
              <a:buChar char=""/>
              <a:tabLst>
                <a:tab pos="723900" algn="l"/>
                <a:tab pos="1447800" algn="l"/>
                <a:tab pos="2171700" algn="l"/>
                <a:tab pos="2895600" algn="l"/>
                <a:tab pos="3619500" algn="l"/>
              </a:tabLst>
              <a:defRPr sz="2600">
                <a:solidFill>
                  <a:srgbClr val="000000"/>
                </a:solidFill>
                <a:latin typeface="Times New Roman" panose="02020603050405020304" pitchFamily="18" charset="0"/>
                <a:ea typeface="ＭＳ Ｐゴシック" panose="020B0600070205080204" pitchFamily="34" charset="-128"/>
                <a:cs typeface="msgothic"/>
              </a:defRPr>
            </a:lvl2pPr>
            <a:lvl3pPr marL="1295400">
              <a:lnSpc>
                <a:spcPct val="93000"/>
              </a:lnSpc>
              <a:spcAft>
                <a:spcPts val="850"/>
              </a:spcAft>
              <a:buClr>
                <a:srgbClr val="000000"/>
              </a:buClr>
              <a:buSzPct val="45000"/>
              <a:buFont typeface="Wingdings" panose="05000000000000000000" pitchFamily="2" charset="2"/>
              <a:buChar char=""/>
              <a:tabLst>
                <a:tab pos="723900" algn="l"/>
                <a:tab pos="1447800" algn="l"/>
                <a:tab pos="2171700" algn="l"/>
                <a:tab pos="2895600" algn="l"/>
                <a:tab pos="3619500" algn="l"/>
              </a:tabLst>
              <a:defRPr sz="2400">
                <a:solidFill>
                  <a:srgbClr val="000000"/>
                </a:solidFill>
                <a:latin typeface="Times New Roman" panose="02020603050405020304" pitchFamily="18" charset="0"/>
                <a:ea typeface="ＭＳ Ｐゴシック" panose="020B0600070205080204" pitchFamily="34" charset="-128"/>
                <a:cs typeface="msgothic"/>
              </a:defRPr>
            </a:lvl3pPr>
            <a:lvl4pPr marL="1727200">
              <a:lnSpc>
                <a:spcPct val="93000"/>
              </a:lnSpc>
              <a:spcAft>
                <a:spcPts val="575"/>
              </a:spcAft>
              <a:buClr>
                <a:srgbClr val="000000"/>
              </a:buClr>
              <a:buSzPct val="75000"/>
              <a:buFont typeface="Symbol" panose="05050102010706020507" pitchFamily="18" charset="2"/>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4pPr>
            <a:lvl5pPr marL="2159000">
              <a:lnSpc>
                <a:spcPct val="93000"/>
              </a:lnSpc>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5pPr>
            <a:lvl6pPr marL="2616200" indent="-2159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6pPr>
            <a:lvl7pPr marL="3073400" indent="-2159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7pPr>
            <a:lvl8pPr marL="3530600" indent="-2159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8pPr>
            <a:lvl9pPr marL="3987800" indent="-2159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9pPr>
          </a:lstStyle>
          <a:p>
            <a:pPr>
              <a:spcAft>
                <a:spcPct val="0"/>
              </a:spcAft>
              <a:buSzPct val="45000"/>
              <a:buNone/>
            </a:pPr>
            <a:r>
              <a:rPr lang="de-AT" altLang="en-US" sz="1200" b="1" dirty="0">
                <a:latin typeface="Arial" panose="020B0604020202020204" pitchFamily="34" charset="0"/>
              </a:rPr>
              <a:t>Horan </a:t>
            </a:r>
            <a:r>
              <a:rPr lang="de-AT" altLang="en-US" sz="1200" b="1" i="1" dirty="0">
                <a:latin typeface="Arial" panose="020B0604020202020204" pitchFamily="34" charset="0"/>
              </a:rPr>
              <a:t>et al</a:t>
            </a:r>
            <a:r>
              <a:rPr lang="de-AT" altLang="en-US" sz="1200" b="1" dirty="0">
                <a:latin typeface="Arial" panose="020B0604020202020204" pitchFamily="34" charset="0"/>
              </a:rPr>
              <a:t>. </a:t>
            </a:r>
            <a:r>
              <a:rPr lang="tr-TR" altLang="en-US" sz="1200" b="1" dirty="0">
                <a:latin typeface="Arial" panose="020B0604020202020204" pitchFamily="34" charset="0"/>
              </a:rPr>
              <a:t>(20</a:t>
            </a:r>
            <a:r>
              <a:rPr lang="fr-FR" altLang="en-US" sz="1200" b="1" dirty="0">
                <a:latin typeface="Arial" panose="020B0604020202020204" pitchFamily="34" charset="0"/>
              </a:rPr>
              <a:t>20)</a:t>
            </a:r>
            <a:r>
              <a:rPr lang="tr-TR" altLang="en-US" sz="1200" b="1" dirty="0">
                <a:latin typeface="Arial" panose="020B0604020202020204" pitchFamily="34" charset="0"/>
              </a:rPr>
              <a:t> </a:t>
            </a:r>
            <a:r>
              <a:rPr lang="tr-TR" altLang="en-US" sz="1200" b="1" i="1" dirty="0">
                <a:latin typeface="Arial" panose="020B0604020202020204" pitchFamily="34" charset="0"/>
              </a:rPr>
              <a:t>Geochem. Persp. Let. </a:t>
            </a:r>
            <a:r>
              <a:rPr lang="fr-FR" altLang="en-US" sz="1200" b="1" dirty="0">
                <a:latin typeface="Arial" panose="020B0604020202020204" pitchFamily="34" charset="0"/>
              </a:rPr>
              <a:t>13,</a:t>
            </a:r>
            <a:r>
              <a:rPr lang="tr-TR" altLang="en-US" sz="1200" b="1" dirty="0">
                <a:latin typeface="Arial" panose="020B0604020202020204" pitchFamily="34" charset="0"/>
              </a:rPr>
              <a:t> </a:t>
            </a:r>
            <a:r>
              <a:rPr lang="fr-FR" altLang="en-US" sz="1200" b="1" dirty="0">
                <a:latin typeface="Arial" panose="020B0604020202020204" pitchFamily="34" charset="0"/>
              </a:rPr>
              <a:t>1-6 </a:t>
            </a:r>
            <a:r>
              <a:rPr lang="tr-TR" altLang="en-US" sz="1200" b="1" dirty="0">
                <a:latin typeface="Arial" panose="020B0604020202020204" pitchFamily="34" charset="0"/>
              </a:rPr>
              <a:t>| doi: 10.7185/geochemlet.</a:t>
            </a:r>
            <a:r>
              <a:rPr lang="fr-FR" altLang="en-US" sz="1200" b="1" dirty="0">
                <a:latin typeface="Arial" panose="020B0604020202020204" pitchFamily="34" charset="0"/>
              </a:rPr>
              <a:t>2005</a:t>
            </a:r>
            <a:endParaRPr lang="en-GB" altLang="en-US" sz="1200" b="1" dirty="0">
              <a:latin typeface="Arial" panose="020B0604020202020204" pitchFamily="34" charset="0"/>
            </a:endParaRPr>
          </a:p>
        </p:txBody>
      </p:sp>
      <p:sp>
        <p:nvSpPr>
          <p:cNvPr id="12" name="Text Box 5">
            <a:extLst>
              <a:ext uri="{FF2B5EF4-FFF2-40B4-BE49-F238E27FC236}">
                <a16:creationId xmlns:a16="http://schemas.microsoft.com/office/drawing/2014/main" id="{00A0C749-5157-4628-A3FB-7AAE3B8CF560}"/>
              </a:ext>
            </a:extLst>
          </p:cNvPr>
          <p:cNvSpPr txBox="1">
            <a:spLocks noChangeArrowheads="1"/>
          </p:cNvSpPr>
          <p:nvPr/>
        </p:nvSpPr>
        <p:spPr bwMode="auto">
          <a:xfrm>
            <a:off x="8814218" y="6260109"/>
            <a:ext cx="320981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5725" indent="-85725">
              <a:lnSpc>
                <a:spcPct val="93000"/>
              </a:lnSpc>
              <a:spcAft>
                <a:spcPts val="888"/>
              </a:spcAft>
              <a:buClr>
                <a:srgbClr val="000000"/>
              </a:buClr>
              <a:buSzPct val="100000"/>
              <a:buFont typeface="Arial" panose="020B0604020202020204" pitchFamily="34" charset="0"/>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1pPr>
            <a:lvl2pPr marL="742950" indent="-285750">
              <a:lnSpc>
                <a:spcPct val="93000"/>
              </a:lnSpc>
              <a:spcAft>
                <a:spcPts val="1138"/>
              </a:spcAft>
              <a:buClr>
                <a:srgbClr val="000000"/>
              </a:buClr>
              <a:buSzPct val="75000"/>
              <a:buFont typeface="Symbol" panose="05050102010706020507" pitchFamily="18" charset="2"/>
              <a:buChar char=""/>
              <a:tabLst>
                <a:tab pos="723900" algn="l"/>
                <a:tab pos="1447800" algn="l"/>
                <a:tab pos="2171700" algn="l"/>
                <a:tab pos="2895600" algn="l"/>
                <a:tab pos="3619500" algn="l"/>
                <a:tab pos="4343400" algn="l"/>
                <a:tab pos="5067300" algn="l"/>
              </a:tabLst>
              <a:defRPr sz="2600">
                <a:solidFill>
                  <a:srgbClr val="000000"/>
                </a:solidFill>
                <a:latin typeface="Times New Roman" panose="02020603050405020304" pitchFamily="18" charset="0"/>
                <a:ea typeface="ＭＳ Ｐゴシック" panose="020B0600070205080204" pitchFamily="34" charset="-128"/>
                <a:cs typeface="msgothic"/>
              </a:defRPr>
            </a:lvl2pPr>
            <a:lvl3pPr marL="1143000" indent="-228600">
              <a:lnSpc>
                <a:spcPct val="93000"/>
              </a:lnSpc>
              <a:spcAft>
                <a:spcPts val="850"/>
              </a:spcAft>
              <a:buClr>
                <a:srgbClr val="0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ＭＳ Ｐゴシック" panose="020B0600070205080204" pitchFamily="34" charset="-128"/>
                <a:cs typeface="msgothic"/>
              </a:defRPr>
            </a:lvl3pPr>
            <a:lvl4pPr marL="1600200" indent="-228600">
              <a:lnSpc>
                <a:spcPct val="93000"/>
              </a:lnSpc>
              <a:spcAft>
                <a:spcPts val="575"/>
              </a:spcAft>
              <a:buClr>
                <a:srgbClr val="000000"/>
              </a:buClr>
              <a:buSzPct val="75000"/>
              <a:buFont typeface="Symbol" panose="05050102010706020507" pitchFamily="18" charset="2"/>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4pPr>
            <a:lvl5pPr marL="2057400" indent="-228600">
              <a:lnSpc>
                <a:spcPct val="93000"/>
              </a:lnSpc>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5pPr>
            <a:lvl6pPr marL="25146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6pPr>
            <a:lvl7pPr marL="29718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7pPr>
            <a:lvl8pPr marL="34290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8pPr>
            <a:lvl9pPr marL="38862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9pPr>
          </a:lstStyle>
          <a:p>
            <a:pPr algn="just" eaLnBrk="1">
              <a:spcAft>
                <a:spcPct val="0"/>
              </a:spcAft>
              <a:buSzPct val="45000"/>
              <a:buFont typeface="Wingdings" panose="05000000000000000000" pitchFamily="2" charset="2"/>
              <a:buNone/>
            </a:pPr>
            <a:r>
              <a:rPr lang="en-GB" altLang="en-US" sz="1000" dirty="0">
                <a:latin typeface="Arial" panose="020B0604020202020204" pitchFamily="34" charset="0"/>
              </a:rPr>
              <a:t>© 2020 The Authors</a:t>
            </a:r>
          </a:p>
          <a:p>
            <a:pPr eaLnBrk="1">
              <a:spcAft>
                <a:spcPct val="0"/>
              </a:spcAft>
              <a:buSzPct val="45000"/>
              <a:buFont typeface="Wingdings" panose="05000000000000000000" pitchFamily="2" charset="2"/>
              <a:buNone/>
            </a:pPr>
            <a:r>
              <a:rPr lang="en-GB" altLang="en-US" sz="1000" dirty="0">
                <a:latin typeface="Arial" panose="020B0604020202020204" pitchFamily="34" charset="0"/>
              </a:rPr>
              <a:t>Published by the European Association of Geochemistry</a:t>
            </a:r>
          </a:p>
          <a:p>
            <a:pPr eaLnBrk="1">
              <a:spcAft>
                <a:spcPct val="0"/>
              </a:spcAft>
              <a:buSzPct val="45000"/>
              <a:buFont typeface="Wingdings" panose="05000000000000000000" pitchFamily="2" charset="2"/>
              <a:buNone/>
            </a:pPr>
            <a:r>
              <a:rPr lang="fr-FR" altLang="en-US" sz="1000" dirty="0">
                <a:latin typeface="Arial" panose="020B0604020202020204" pitchFamily="34" charset="0"/>
              </a:rPr>
              <a:t>u</a:t>
            </a:r>
            <a:r>
              <a:rPr lang="en-GB" altLang="en-US" sz="1000" dirty="0" err="1">
                <a:latin typeface="Arial" panose="020B0604020202020204" pitchFamily="34" charset="0"/>
              </a:rPr>
              <a:t>nder</a:t>
            </a:r>
            <a:r>
              <a:rPr lang="en-GB" altLang="en-US" sz="1000" dirty="0">
                <a:latin typeface="Arial" panose="020B0604020202020204" pitchFamily="34" charset="0"/>
              </a:rPr>
              <a:t> Creative Commons License CC BY 4.0.</a:t>
            </a:r>
          </a:p>
        </p:txBody>
      </p:sp>
      <p:sp>
        <p:nvSpPr>
          <p:cNvPr id="15" name="Rectangle 14">
            <a:extLst>
              <a:ext uri="{FF2B5EF4-FFF2-40B4-BE49-F238E27FC236}">
                <a16:creationId xmlns:a16="http://schemas.microsoft.com/office/drawing/2014/main" id="{05D4F318-9649-4DF1-9E5F-E27D37E6A5EB}"/>
              </a:ext>
            </a:extLst>
          </p:cNvPr>
          <p:cNvSpPr/>
          <p:nvPr/>
        </p:nvSpPr>
        <p:spPr>
          <a:xfrm>
            <a:off x="8814218" y="2367171"/>
            <a:ext cx="2941236" cy="2123658"/>
          </a:xfrm>
          <a:prstGeom prst="rect">
            <a:avLst/>
          </a:prstGeom>
        </p:spPr>
        <p:txBody>
          <a:bodyPr wrap="square">
            <a:spAutoFit/>
          </a:bodyPr>
          <a:lstStyle/>
          <a:p>
            <a:r>
              <a:rPr lang="en-GB" sz="1100" b="1" dirty="0"/>
              <a:t>Figure 2</a:t>
            </a:r>
            <a:r>
              <a:rPr lang="en-GB" sz="1100" dirty="0"/>
              <a:t> The Mo isotope ratios of materials from the western Southern Alps, New Zealand, </a:t>
            </a:r>
            <a:r>
              <a:rPr lang="en-GB" sz="1100" i="1" dirty="0"/>
              <a:t>versus</a:t>
            </a:r>
            <a:r>
              <a:rPr lang="en-GB" sz="1100" dirty="0"/>
              <a:t> the Mo to Re concentration ratios for river waters (light blue), river bed materials (grey), suspended load (purple) and soils (yellow). Black diamond is the mean of the bed material samples. Shaded domains show the expected fields of soil and water compositions if preferential dissolution of </a:t>
            </a:r>
            <a:r>
              <a:rPr lang="en-GB" sz="1100" dirty="0" err="1"/>
              <a:t>sulfides</a:t>
            </a:r>
            <a:r>
              <a:rPr lang="en-GB" sz="1100" dirty="0"/>
              <a:t> was </a:t>
            </a:r>
            <a:r>
              <a:rPr lang="en-GB" sz="1100" dirty="0" err="1"/>
              <a:t>occuring</a:t>
            </a:r>
            <a:r>
              <a:rPr lang="en-GB" sz="1100" dirty="0"/>
              <a:t>, but data lie perpendicular to this trend implying an alternative mechanism is responsible for fractionation patterns observed.</a:t>
            </a:r>
            <a:r>
              <a:rPr lang="en-GB" sz="1100" b="1" dirty="0"/>
              <a:t> </a:t>
            </a:r>
            <a:endParaRPr lang="en-GB" sz="1100" dirty="0"/>
          </a:p>
        </p:txBody>
      </p:sp>
      <p:pic>
        <p:nvPicPr>
          <p:cNvPr id="3" name="Picture 2" descr="A close up of a map&#10;&#10;Description automatically generated">
            <a:extLst>
              <a:ext uri="{FF2B5EF4-FFF2-40B4-BE49-F238E27FC236}">
                <a16:creationId xmlns:a16="http://schemas.microsoft.com/office/drawing/2014/main" id="{DFB65BA7-8AF8-4F1B-9C81-5CA642021D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38375" y="615238"/>
            <a:ext cx="5868238" cy="5627524"/>
          </a:xfrm>
          <a:prstGeom prst="rect">
            <a:avLst/>
          </a:prstGeom>
        </p:spPr>
      </p:pic>
    </p:spTree>
    <p:extLst>
      <p:ext uri="{BB962C8B-B14F-4D97-AF65-F5344CB8AC3E}">
        <p14:creationId xmlns:p14="http://schemas.microsoft.com/office/powerpoint/2010/main" val="28636857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877</TotalTime>
  <Words>251</Words>
  <Application>Microsoft Office PowerPoint</Application>
  <PresentationFormat>Widescreen</PresentationFormat>
  <Paragraphs>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Wingdings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Marie-Aude Hulshoff</dc:creator>
  <cp:lastModifiedBy>Alice Williams</cp:lastModifiedBy>
  <cp:revision>116</cp:revision>
  <dcterms:created xsi:type="dcterms:W3CDTF">2017-09-25T10:29:42Z</dcterms:created>
  <dcterms:modified xsi:type="dcterms:W3CDTF">2020-02-19T10:17:38Z</dcterms:modified>
</cp:coreProperties>
</file>