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82" d="100"/>
          <a:sy n="82" d="100"/>
        </p:scale>
        <p:origin x="6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Plots of </a:t>
                </a:r>
                <a:r>
                  <a:rPr lang="en-GB" sz="1200" b="1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δ</a:t>
                </a:r>
                <a:r>
                  <a:rPr lang="en-GB" sz="1200" i="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49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MgO/TiO</a:t>
                </a:r>
                <a:r>
                  <a:rPr lang="en-GB" sz="1200" i="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GB" sz="1200" b="1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δ</a:t>
                </a:r>
                <a:r>
                  <a:rPr lang="en-GB" sz="1200" i="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49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Ta/Hf and </a:t>
                </a:r>
                <a:r>
                  <a:rPr lang="en-GB" sz="1200" b="1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δ</a:t>
                </a:r>
                <a:r>
                  <a:rPr lang="en-GB" sz="1200" i="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49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U that can be used to discriminate between processes leading to variations in δ</a:t>
                </a:r>
                <a:r>
                  <a:rPr lang="en-GB" sz="1200" i="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49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Ti. Symbols are the same as in Figure 1, black arrows indicate the direction in which a process would influence the values along y- and x-axes. Partial melting assumes the presence of ilmenite in the source, fractional crystallisation always implies fractional crystallisation of ilmenite. AFC implies the assimilation of an IBC component during ilmenite-free fractional crystallisation of a low-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magma. </a:t>
                </a:r>
                <a:r>
                  <a:rPr lang="en-GB" sz="1200" b="1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The estimated Ta/Hf value of 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urKREEP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is ~0.11 (Warren and Taylor, 2014). </a:t>
                </a:r>
                <a:r>
                  <a:rPr lang="en-GB" sz="1200" b="1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Contamination by 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urKREEP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(coloured arrow), would imply higher U contents (not observed). 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urKREEP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is based on our first model (see Supplementary Information).</a:t>
                </a:r>
                <a:endParaRPr lang="en-GB" sz="1200" i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8004" y="179388"/>
            <a:ext cx="412602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Kommescher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Unravelling lunar mantle source processes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isotope composition of lunar basalts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Kommescher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13-18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76502" y="2166095"/>
            <a:ext cx="33475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Plots of </a:t>
            </a:r>
            <a:r>
              <a:rPr lang="en-GB" sz="1100" b="1" dirty="0"/>
              <a:t>(a)</a:t>
            </a:r>
            <a:r>
              <a:rPr lang="en-GB" sz="1100" dirty="0"/>
              <a:t> δ</a:t>
            </a:r>
            <a:r>
              <a:rPr lang="en-GB" sz="1100" baseline="30000" dirty="0"/>
              <a:t>49</a:t>
            </a:r>
            <a:r>
              <a:rPr lang="en-GB" sz="1100" dirty="0"/>
              <a:t>Ti </a:t>
            </a:r>
            <a:r>
              <a:rPr lang="en-GB" sz="1100" i="1" dirty="0"/>
              <a:t>vs</a:t>
            </a:r>
            <a:r>
              <a:rPr lang="en-GB" sz="1100" dirty="0"/>
              <a:t>. MgO/TiO</a:t>
            </a:r>
            <a:r>
              <a:rPr lang="en-GB" sz="1100" baseline="-25000" dirty="0"/>
              <a:t>2</a:t>
            </a:r>
            <a:r>
              <a:rPr lang="en-GB" sz="1100" dirty="0"/>
              <a:t>, </a:t>
            </a:r>
            <a:r>
              <a:rPr lang="en-GB" sz="1100" b="1" dirty="0"/>
              <a:t>(b)</a:t>
            </a:r>
            <a:r>
              <a:rPr lang="en-GB" sz="1100" dirty="0"/>
              <a:t> δ</a:t>
            </a:r>
            <a:r>
              <a:rPr lang="en-GB" sz="1100" baseline="30000" dirty="0"/>
              <a:t>49</a:t>
            </a:r>
            <a:r>
              <a:rPr lang="en-GB" sz="1100" dirty="0"/>
              <a:t>Ti </a:t>
            </a:r>
            <a:r>
              <a:rPr lang="en-GB" sz="1100" i="1" dirty="0"/>
              <a:t>vs</a:t>
            </a:r>
            <a:r>
              <a:rPr lang="en-GB" sz="1100" dirty="0"/>
              <a:t>. Ta/Hf and </a:t>
            </a:r>
            <a:r>
              <a:rPr lang="en-GB" sz="1100" b="1" dirty="0"/>
              <a:t>(c)</a:t>
            </a:r>
            <a:r>
              <a:rPr lang="en-GB" sz="1100" dirty="0"/>
              <a:t> δ</a:t>
            </a:r>
            <a:r>
              <a:rPr lang="en-GB" sz="1100" baseline="30000" dirty="0"/>
              <a:t>49</a:t>
            </a:r>
            <a:r>
              <a:rPr lang="en-GB" sz="1100" dirty="0"/>
              <a:t>Ti </a:t>
            </a:r>
            <a:r>
              <a:rPr lang="en-GB" sz="1100" i="1" dirty="0"/>
              <a:t>vs</a:t>
            </a:r>
            <a:r>
              <a:rPr lang="en-GB" sz="1100" dirty="0"/>
              <a:t>. U that can be used to discriminate between processes leading to variations in δ</a:t>
            </a:r>
            <a:r>
              <a:rPr lang="en-GB" sz="1100" baseline="30000" dirty="0"/>
              <a:t>49</a:t>
            </a:r>
            <a:r>
              <a:rPr lang="en-GB" sz="1100" dirty="0"/>
              <a:t>Ti. Symbols are the same as in Figure 1, black arrows indicate the direction in which a process would influence the values along y- and x-axes. Partial melting assumes the presence of ilmenite in the source, fractional crystallisation always implies fractional crystallisation of ilmenite. AFC implies the assimilation of an IBC component during ilmenite-free fractional crystallisation of a low-</a:t>
            </a:r>
            <a:r>
              <a:rPr lang="en-GB" sz="1100" dirty="0" err="1"/>
              <a:t>Ti</a:t>
            </a:r>
            <a:r>
              <a:rPr lang="en-GB" sz="1100" dirty="0"/>
              <a:t> magma. </a:t>
            </a:r>
            <a:r>
              <a:rPr lang="en-GB" sz="1100" b="1" dirty="0"/>
              <a:t>(b)</a:t>
            </a:r>
            <a:r>
              <a:rPr lang="en-GB" sz="1100" dirty="0"/>
              <a:t> The estimated Ta/Hf value of </a:t>
            </a:r>
            <a:r>
              <a:rPr lang="en-GB" sz="1100" dirty="0" err="1"/>
              <a:t>urKREEP</a:t>
            </a:r>
            <a:r>
              <a:rPr lang="en-GB" sz="1100" dirty="0"/>
              <a:t> is ~0.11 (Warren and Taylor, 2014). </a:t>
            </a:r>
            <a:r>
              <a:rPr lang="en-GB" sz="1100" b="1" dirty="0"/>
              <a:t>(c)</a:t>
            </a:r>
            <a:r>
              <a:rPr lang="en-GB" sz="1100" dirty="0"/>
              <a:t> Contamination by </a:t>
            </a:r>
            <a:r>
              <a:rPr lang="en-GB" sz="1100" dirty="0" err="1"/>
              <a:t>urKREEP</a:t>
            </a:r>
            <a:r>
              <a:rPr lang="en-GB" sz="1100" dirty="0"/>
              <a:t> (coloured arrow), would imply higher U contents (not observed). </a:t>
            </a:r>
            <a:r>
              <a:rPr lang="en-GB" sz="1100" dirty="0" err="1"/>
              <a:t>urKREEP</a:t>
            </a:r>
            <a:r>
              <a:rPr lang="en-GB" sz="1100" dirty="0"/>
              <a:t> is based on our first model (see Supplementary Information).</a:t>
            </a:r>
            <a:endParaRPr lang="en-GB" sz="1100" i="1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C22101D5-A7D5-4ECA-8E8D-ECC7745D09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57" y="1029903"/>
            <a:ext cx="5847947" cy="512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384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139</cp:revision>
  <dcterms:created xsi:type="dcterms:W3CDTF">2017-09-25T10:29:42Z</dcterms:created>
  <dcterms:modified xsi:type="dcterms:W3CDTF">2020-02-28T09:47:31Z</dcterms:modified>
</cp:coreProperties>
</file>